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2"/>
  </p:notesMasterIdLst>
  <p:sldIdLst>
    <p:sldId id="256" r:id="rId5"/>
    <p:sldId id="257" r:id="rId6"/>
    <p:sldId id="264" r:id="rId7"/>
    <p:sldId id="267" r:id="rId8"/>
    <p:sldId id="268" r:id="rId9"/>
    <p:sldId id="269" r:id="rId10"/>
    <p:sldId id="304" r:id="rId11"/>
    <p:sldId id="277" r:id="rId12"/>
    <p:sldId id="301" r:id="rId13"/>
    <p:sldId id="315" r:id="rId14"/>
    <p:sldId id="266" r:id="rId15"/>
    <p:sldId id="314" r:id="rId16"/>
    <p:sldId id="298" r:id="rId17"/>
    <p:sldId id="296" r:id="rId18"/>
    <p:sldId id="275" r:id="rId19"/>
    <p:sldId id="305" r:id="rId20"/>
    <p:sldId id="309" r:id="rId21"/>
    <p:sldId id="308" r:id="rId22"/>
    <p:sldId id="307" r:id="rId23"/>
    <p:sldId id="310" r:id="rId24"/>
    <p:sldId id="311" r:id="rId25"/>
    <p:sldId id="312" r:id="rId26"/>
    <p:sldId id="313" r:id="rId27"/>
    <p:sldId id="316" r:id="rId28"/>
    <p:sldId id="317" r:id="rId29"/>
    <p:sldId id="278" r:id="rId30"/>
    <p:sldId id="263"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friyie Attakorah" initials="JAA" lastIdx="1" clrIdx="0">
    <p:extLst>
      <p:ext uri="{19B8F6BF-5375-455C-9EA6-DF929625EA0E}">
        <p15:presenceInfo xmlns:p15="http://schemas.microsoft.com/office/powerpoint/2012/main" userId="5ae2cb8587c54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5"/>
  </p:normalViewPr>
  <p:slideViewPr>
    <p:cSldViewPr snapToGrid="0">
      <p:cViewPr varScale="1">
        <p:scale>
          <a:sx n="18" d="100"/>
          <a:sy n="18" d="100"/>
        </p:scale>
        <p:origin x="1028" y="6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98052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ommaai/speedchallenge" TargetMode="External"/><Relationship Id="rId2" Type="http://schemas.openxmlformats.org/officeDocument/2006/relationships/hyperlink" Target="https://nanonets.com/blog/optical-flow/" TargetMode="Externa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github.com/jizzel/Optical-Flow-Estimation-Based-on-Deep-Learning-Approache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02926"/>
            <a:ext cx="16055320" cy="324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GH" dirty="0"/>
              <a:t>A</a:t>
            </a:r>
            <a:r>
              <a:rPr lang="en-US" dirty="0"/>
              <a:t>n</a:t>
            </a:r>
            <a:r>
              <a:rPr lang="en-GH" dirty="0"/>
              <a:t> </a:t>
            </a:r>
            <a:r>
              <a:rPr lang="en-US" dirty="0"/>
              <a:t>a</a:t>
            </a:r>
            <a:r>
              <a:rPr lang="en-GH" dirty="0"/>
              <a:t>p</a:t>
            </a:r>
            <a:r>
              <a:rPr lang="en-US" dirty="0"/>
              <a:t>p</a:t>
            </a:r>
            <a:r>
              <a:rPr lang="en-GH" dirty="0" err="1"/>
              <a:t>lication</a:t>
            </a:r>
            <a:r>
              <a:rPr lang="en-GH" dirty="0"/>
              <a:t> </a:t>
            </a:r>
            <a:r>
              <a:rPr lang="en-US" dirty="0"/>
              <a:t>f</a:t>
            </a:r>
            <a:r>
              <a:rPr lang="en-GH" dirty="0"/>
              <a:t>o</a:t>
            </a:r>
            <a:r>
              <a:rPr lang="en-US" dirty="0"/>
              <a:t>r</a:t>
            </a:r>
            <a:r>
              <a:rPr lang="en-GH" dirty="0"/>
              <a:t> </a:t>
            </a:r>
            <a:r>
              <a:rPr lang="en-US" dirty="0"/>
              <a:t>OPTICAL FLOW ESTIMATION BASED ON DEEP LEARNING APPROACHES</a:t>
            </a:r>
          </a:p>
        </p:txBody>
      </p:sp>
      <p:sp>
        <p:nvSpPr>
          <p:cNvPr id="53" name="Очень крутой подзаголовок презентации"/>
          <p:cNvSpPr txBox="1"/>
          <p:nvPr/>
        </p:nvSpPr>
        <p:spPr>
          <a:xfrm>
            <a:off x="7116914" y="7838245"/>
            <a:ext cx="13156002" cy="3142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dirty="0"/>
              <a:t>Student: Attakorah Joseph Afriyie</a:t>
            </a:r>
          </a:p>
          <a:p>
            <a:r>
              <a:rPr lang="en-US" sz="2600" dirty="0"/>
              <a:t>    </a:t>
            </a:r>
          </a:p>
          <a:p>
            <a:r>
              <a:rPr lang="en-US" dirty="0"/>
              <a:t>Supervisor: Professor </a:t>
            </a:r>
            <a:r>
              <a:rPr lang="en-US" dirty="0" err="1"/>
              <a:t>Hadi</a:t>
            </a:r>
            <a:r>
              <a:rPr lang="en-US" dirty="0"/>
              <a:t> Saleh</a:t>
            </a:r>
          </a:p>
          <a:p>
            <a:r>
              <a:rPr lang="en-US" sz="2600" dirty="0"/>
              <a:t>   </a:t>
            </a:r>
          </a:p>
        </p:txBody>
      </p:sp>
      <p:sp>
        <p:nvSpPr>
          <p:cNvPr id="54" name="Название подразделения,  лаборатории, факультета и т.д."/>
          <p:cNvSpPr txBox="1"/>
          <p:nvPr/>
        </p:nvSpPr>
        <p:spPr>
          <a:xfrm>
            <a:off x="7116914" y="909578"/>
            <a:ext cx="12130090" cy="2083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200" dirty="0">
                <a:sym typeface="Arial Narrow"/>
              </a:rPr>
              <a:t>National Research University Higher School of Economics</a:t>
            </a:r>
            <a:br>
              <a:rPr lang="en-US" dirty="0"/>
            </a:br>
            <a:r>
              <a:rPr lang="en-US" dirty="0"/>
              <a:t>Faculty of Computer Science</a:t>
            </a:r>
          </a:p>
          <a:p>
            <a:pPr algn="l">
              <a:defRPr sz="4200">
                <a:solidFill>
                  <a:srgbClr val="253957"/>
                </a:solidFill>
                <a:latin typeface="+mn-lt"/>
                <a:ea typeface="+mn-ea"/>
                <a:cs typeface="+mn-cs"/>
                <a:sym typeface="Arial Narrow"/>
              </a:defRPr>
            </a:pPr>
            <a:r>
              <a:rPr lang="en-US" dirty="0"/>
              <a:t>Master’s </a:t>
            </a:r>
            <a:r>
              <a:rPr lang="en-US" dirty="0" err="1"/>
              <a:t>Programme</a:t>
            </a:r>
            <a:r>
              <a:rPr lang="en-US" dirty="0"/>
              <a:t> ‘System and Software Engineering’</a:t>
            </a:r>
          </a:p>
        </p:txBody>
      </p:sp>
      <p:sp>
        <p:nvSpPr>
          <p:cNvPr id="55" name="Москва, 2017"/>
          <p:cNvSpPr txBox="1"/>
          <p:nvPr/>
        </p:nvSpPr>
        <p:spPr>
          <a:xfrm>
            <a:off x="7116915" y="11877127"/>
            <a:ext cx="944342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sz="3000" b="1" dirty="0"/>
              <a:t>Moscow, 20</a:t>
            </a:r>
            <a:r>
              <a:rPr lang="en-GH" sz="3000" b="1" dirty="0"/>
              <a:t>20</a:t>
            </a:r>
            <a:endParaRPr lang="en-US" sz="3000" b="1" dirty="0"/>
          </a:p>
        </p:txBody>
      </p:sp>
      <p:pic>
        <p:nvPicPr>
          <p:cNvPr id="9" name="Изображение" descr="Изображение"/>
          <p:cNvPicPr>
            <a:picLocks noChangeAspect="1"/>
          </p:cNvPicPr>
          <p:nvPr/>
        </p:nvPicPr>
        <p:blipFill>
          <a:blip r:embed="rId2"/>
          <a:stretch>
            <a:fillRect/>
          </a:stretch>
        </p:blipFill>
        <p:spPr>
          <a:xfrm>
            <a:off x="1506855" y="1330739"/>
            <a:ext cx="2166348" cy="2792805"/>
          </a:xfrm>
          <a:prstGeom prst="rect">
            <a:avLst/>
          </a:prstGeom>
          <a:ln w="12700">
            <a:miter lim="400000"/>
          </a:ln>
        </p:spPr>
      </p:pic>
      <p:sp>
        <p:nvSpPr>
          <p:cNvPr id="2" name="Slide Number Placeholder 1">
            <a:extLst>
              <a:ext uri="{FF2B5EF4-FFF2-40B4-BE49-F238E27FC236}">
                <a16:creationId xmlns:a16="http://schemas.microsoft.com/office/drawing/2014/main" id="{9F10E97A-D5BC-4FD9-BEC7-2AD91BF51DC0}"/>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10</a:t>
            </a:fld>
            <a:endParaRPr lang="en-US" kern="1200">
              <a:solidFill>
                <a:srgbClr val="898989"/>
              </a:solidFill>
              <a:latin typeface="+mn-lt"/>
              <a:ea typeface="+mn-ea"/>
              <a:cs typeface="+mn-cs"/>
            </a:endParaRPr>
          </a:p>
        </p:txBody>
      </p:sp>
      <p:graphicFrame>
        <p:nvGraphicFramePr>
          <p:cNvPr id="6" name="Table 5">
            <a:extLst>
              <a:ext uri="{FF2B5EF4-FFF2-40B4-BE49-F238E27FC236}">
                <a16:creationId xmlns:a16="http://schemas.microsoft.com/office/drawing/2014/main" id="{7D0657B5-A853-42B4-A6FB-5A02B6F27792}"/>
              </a:ext>
            </a:extLst>
          </p:cNvPr>
          <p:cNvGraphicFramePr>
            <a:graphicFrameLocks noGrp="1"/>
          </p:cNvGraphicFramePr>
          <p:nvPr/>
        </p:nvGraphicFramePr>
        <p:xfrm>
          <a:off x="640078" y="4621668"/>
          <a:ext cx="22993644" cy="8913197"/>
        </p:xfrm>
        <a:graphic>
          <a:graphicData uri="http://schemas.openxmlformats.org/drawingml/2006/table">
            <a:tbl>
              <a:tblPr firstRow="1" firstCol="1" bandRow="1">
                <a:noFill/>
              </a:tblPr>
              <a:tblGrid>
                <a:gridCol w="5226757">
                  <a:extLst>
                    <a:ext uri="{9D8B030D-6E8A-4147-A177-3AD203B41FA5}">
                      <a16:colId xmlns:a16="http://schemas.microsoft.com/office/drawing/2014/main" val="2802948900"/>
                    </a:ext>
                  </a:extLst>
                </a:gridCol>
                <a:gridCol w="1637103">
                  <a:extLst>
                    <a:ext uri="{9D8B030D-6E8A-4147-A177-3AD203B41FA5}">
                      <a16:colId xmlns:a16="http://schemas.microsoft.com/office/drawing/2014/main" val="679645895"/>
                    </a:ext>
                  </a:extLst>
                </a:gridCol>
                <a:gridCol w="7855234">
                  <a:extLst>
                    <a:ext uri="{9D8B030D-6E8A-4147-A177-3AD203B41FA5}">
                      <a16:colId xmlns:a16="http://schemas.microsoft.com/office/drawing/2014/main" val="2731609831"/>
                    </a:ext>
                  </a:extLst>
                </a:gridCol>
                <a:gridCol w="8274550">
                  <a:extLst>
                    <a:ext uri="{9D8B030D-6E8A-4147-A177-3AD203B41FA5}">
                      <a16:colId xmlns:a16="http://schemas.microsoft.com/office/drawing/2014/main" val="1813789961"/>
                    </a:ext>
                  </a:extLst>
                </a:gridCol>
              </a:tblGrid>
              <a:tr h="799575">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Technology</a:t>
                      </a:r>
                      <a:endParaRPr lang="en-US" sz="3300" b="1" i="0" u="none" strike="noStrike">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Year</a:t>
                      </a:r>
                      <a:endParaRPr lang="en-US" sz="3300" b="1" i="0" u="none" strike="noStrike">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Advantages</a:t>
                      </a:r>
                      <a:endParaRPr lang="en-US" sz="3300" b="1" i="0" u="none" strike="noStrike">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Limitations</a:t>
                      </a:r>
                      <a:endParaRPr lang="en-US" sz="3300" b="1" i="0" u="none" strike="noStrike">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480903319"/>
                  </a:ext>
                </a:extLst>
              </a:tr>
              <a:tr h="1164422">
                <a:tc>
                  <a:txBody>
                    <a:bodyPr/>
                    <a:lstStyle/>
                    <a:p>
                      <a:pPr algn="l" fontAlgn="t">
                        <a:lnSpc>
                          <a:spcPct val="107000"/>
                        </a:lnSpc>
                        <a:spcBef>
                          <a:spcPts val="0"/>
                        </a:spcBef>
                        <a:spcAft>
                          <a:spcPts val="0"/>
                        </a:spcAft>
                      </a:pP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FlowNetCorr</a:t>
                      </a:r>
                      <a:r>
                        <a:rPr lang="en-GH"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[4]</a:t>
                      </a:r>
                      <a:endParaRPr lang="en-US" sz="3300" b="1" i="0" u="none" strike="noStrike" dirty="0">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2015</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Faster rendering speed than traditional computer vision methods</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Two images are convoluted separately and are combined by a correlation layer. Poor performance on displacement</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226763255"/>
                  </a:ext>
                </a:extLst>
              </a:tr>
              <a:tr h="1164422">
                <a:tc>
                  <a:txBody>
                    <a:bodyPr/>
                    <a:lstStyle/>
                    <a:p>
                      <a:pPr algn="l" fontAlgn="t">
                        <a:lnSpc>
                          <a:spcPct val="107000"/>
                        </a:lnSpc>
                        <a:spcBef>
                          <a:spcPts val="0"/>
                        </a:spcBef>
                        <a:spcAft>
                          <a:spcPts val="0"/>
                        </a:spcAft>
                      </a:pP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Flownet</a:t>
                      </a: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Learning optical flow with convolutional networks. (</a:t>
                      </a: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FlowNetS</a:t>
                      </a: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a:t>
                      </a:r>
                      <a:r>
                        <a:rPr lang="en-GH"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[2]</a:t>
                      </a:r>
                      <a:endParaRPr lang="en-US" sz="3300" b="1" i="0" u="none" strike="noStrike" dirty="0">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2015</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Faster rendering speed than traditional computer vision methods</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simply stacks two sequentially adjacent images as input. Produces noisy and blurred results</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054304893"/>
                  </a:ext>
                </a:extLst>
              </a:tr>
              <a:tr h="1164422">
                <a:tc>
                  <a:txBody>
                    <a:bodyPr/>
                    <a:lstStyle/>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FlowNet 2.0: Evolution of Optical Flow Estimation with Deep Networks</a:t>
                      </a:r>
                      <a:r>
                        <a:rPr lang="en-GH"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[1]</a:t>
                      </a:r>
                      <a:endParaRPr lang="en-US" sz="3300" b="1" i="0" u="none" strike="noStrike" dirty="0">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2016</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stacked by FlowNet</a:t>
                      </a: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S</a:t>
                      </a: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 and </a:t>
                      </a:r>
                      <a:r>
                        <a:rPr lang="en-US" sz="3300" b="0" i="0" u="none" strike="noStrike" dirty="0" err="1">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flownetcorr</a:t>
                      </a: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 and produces much better results. Based on FlowNet</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FlowNet 2.0 is only marginally slower than the original FlowNet although decreases the estimation error by more than 50%</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411463708"/>
                  </a:ext>
                </a:extLst>
              </a:tr>
              <a:tr h="1164422">
                <a:tc>
                  <a:txBody>
                    <a:bodyPr/>
                    <a:lstStyle/>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Optical Flow Estimation using a Spatial Pyramid Network (</a:t>
                      </a: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Spynet</a:t>
                      </a: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a:t>
                      </a:r>
                      <a:r>
                        <a:rPr lang="en-GH"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[3]</a:t>
                      </a:r>
                      <a:endParaRPr lang="en-US" sz="3300" b="1" i="0" u="none" strike="noStrike" dirty="0">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2016</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l" fontAlgn="t">
                        <a:lnSpc>
                          <a:spcPct val="107000"/>
                        </a:lnSpc>
                        <a:spcBef>
                          <a:spcPts val="0"/>
                        </a:spcBef>
                        <a:spcAft>
                          <a:spcPts val="0"/>
                        </a:spcAft>
                      </a:pPr>
                      <a:r>
                        <a:rPr lang="en-US" sz="3300" b="0" i="0" u="none" strike="noStrike">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much more lightweight, with fewer parameters, faster,  and produces large motions in a course to fine manner</a:t>
                      </a:r>
                      <a:endParaRPr lang="en-US" sz="3300" b="0" i="0" u="none" strike="noStrike">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performs below FlowNet2.0</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285339446"/>
                  </a:ext>
                </a:extLst>
              </a:tr>
            </a:tbl>
          </a:graphicData>
        </a:graphic>
      </p:graphicFrame>
    </p:spTree>
    <p:extLst>
      <p:ext uri="{BB962C8B-B14F-4D97-AF65-F5344CB8AC3E}">
        <p14:creationId xmlns:p14="http://schemas.microsoft.com/office/powerpoint/2010/main" val="265297793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e </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f </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h</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 –</a:t>
            </a:r>
            <a:r>
              <a:rPr lang="en-GH" sz="7000" b="1" i="1" dirty="0">
                <a:latin typeface="Arial Narrow" charset="0"/>
                <a:ea typeface="Arial Narrow" charset="0"/>
                <a:cs typeface="Arial Narrow" charset="0"/>
              </a:rPr>
              <a:t> Contin</a:t>
            </a:r>
            <a:r>
              <a:rPr lang="en-US" sz="7000" b="1" i="1" dirty="0">
                <a:latin typeface="Arial Narrow" charset="0"/>
                <a:ea typeface="Arial Narrow" charset="0"/>
                <a:cs typeface="Arial Narrow" charset="0"/>
              </a:rPr>
              <a:t>u</a:t>
            </a:r>
            <a:r>
              <a:rPr lang="en-GH" sz="7000" b="1" i="1" dirty="0">
                <a:latin typeface="Arial Narrow" charset="0"/>
                <a:ea typeface="Arial Narrow" charset="0"/>
                <a:cs typeface="Arial Narrow" charset="0"/>
              </a:rPr>
              <a:t>e...</a:t>
            </a:r>
            <a:endParaRPr lang="en-US" sz="7000" b="1" i="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extBox 2">
            <a:extLst>
              <a:ext uri="{FF2B5EF4-FFF2-40B4-BE49-F238E27FC236}">
                <a16:creationId xmlns:a16="http://schemas.microsoft.com/office/drawing/2014/main" id="{93BD0EC5-9486-4764-9286-4ACA8E5A2D46}"/>
              </a:ext>
            </a:extLst>
          </p:cNvPr>
          <p:cNvSpPr txBox="1"/>
          <p:nvPr/>
        </p:nvSpPr>
        <p:spPr>
          <a:xfrm>
            <a:off x="1828800" y="5273266"/>
            <a:ext cx="20878635" cy="55303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GH" b="1" dirty="0"/>
              <a:t>Vehicle tracking and speed estimation using optical flow [10]</a:t>
            </a:r>
            <a:endParaRPr lang="en-US" b="1" dirty="0"/>
          </a:p>
          <a:p>
            <a:pPr marL="1028700" indent="-1028700" algn="l">
              <a:buFont typeface="Arial" panose="020B0604020202020204" pitchFamily="34" charset="0"/>
              <a:buChar char="•"/>
            </a:pPr>
            <a:r>
              <a:rPr lang="en-US" dirty="0"/>
              <a:t>F</a:t>
            </a:r>
            <a:r>
              <a:rPr lang="en-GH" dirty="0" err="1"/>
              <a:t>ixed</a:t>
            </a:r>
            <a:r>
              <a:rPr lang="en-GH" dirty="0"/>
              <a:t> mounted camera</a:t>
            </a:r>
          </a:p>
          <a:p>
            <a:pPr marL="1028700" indent="-1028700" algn="l">
              <a:buFont typeface="Arial" panose="020B0604020202020204" pitchFamily="34" charset="0"/>
              <a:buChar char="•"/>
            </a:pPr>
            <a:r>
              <a:rPr lang="en-GH" dirty="0"/>
              <a:t>Calculate the distance travelled by the vehicle by using the motion of the centroid over the successive frames</a:t>
            </a:r>
          </a:p>
          <a:p>
            <a:pPr marL="1028700" indent="-1028700" algn="l">
              <a:buFont typeface="Arial" panose="020B0604020202020204" pitchFamily="34" charset="0"/>
              <a:buChar char="•"/>
            </a:pPr>
            <a:r>
              <a:rPr kumimoji="0" lang="en-GH" sz="5000" b="0" i="0" u="none" strike="noStrike" cap="none" spc="0" normalizeH="0" baseline="0" dirty="0">
                <a:ln>
                  <a:noFill/>
                </a:ln>
                <a:solidFill>
                  <a:srgbClr val="000000"/>
                </a:solidFill>
                <a:effectLst/>
                <a:uFillTx/>
                <a:latin typeface="+mj-lt"/>
                <a:ea typeface="+mj-ea"/>
                <a:cs typeface="+mj-cs"/>
                <a:sym typeface="Helvetica Light"/>
              </a:rPr>
              <a:t>Estimate </a:t>
            </a:r>
            <a:r>
              <a:rPr lang="en-GH" dirty="0"/>
              <a:t>speed </a:t>
            </a:r>
            <a:r>
              <a:rPr lang="en-US" dirty="0"/>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sing the </a:t>
            </a:r>
            <a:r>
              <a:rPr lang="en-GH" dirty="0"/>
              <a:t>Horn-</a:t>
            </a:r>
            <a:r>
              <a:rPr lang="en-GH" dirty="0" err="1"/>
              <a:t>Schunck</a:t>
            </a:r>
            <a:r>
              <a:rPr lang="en-GH" dirty="0"/>
              <a:t> method</a:t>
            </a:r>
          </a:p>
          <a:p>
            <a:pPr marL="1028700" indent="-1028700" algn="l">
              <a:buFont typeface="Arial" panose="020B0604020202020204" pitchFamily="34" charset="0"/>
              <a:buChar char="•"/>
            </a:pPr>
            <a:r>
              <a:rPr lang="en-GH" dirty="0"/>
              <a:t>Fairly low percentage error of 0.98%</a:t>
            </a:r>
          </a:p>
          <a:p>
            <a:pPr marL="1028700" indent="-1028700" algn="l">
              <a:buFont typeface="Arial" panose="020B0604020202020204" pitchFamily="34" charset="0"/>
              <a:buChar char="•"/>
            </a:pPr>
            <a:r>
              <a:rPr lang="en-GH" dirty="0"/>
              <a:t>Can only be applied to a fixed setting which limits its range of use-cases</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0238063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10" name="Picture 9">
            <a:extLst>
              <a:ext uri="{FF2B5EF4-FFF2-40B4-BE49-F238E27FC236}">
                <a16:creationId xmlns:a16="http://schemas.microsoft.com/office/drawing/2014/main" id="{68569027-08BF-452D-87E4-A7FD546EEB63}"/>
              </a:ext>
            </a:extLst>
          </p:cNvPr>
          <p:cNvPicPr/>
          <p:nvPr/>
        </p:nvPicPr>
        <p:blipFill>
          <a:blip r:embed="rId3"/>
          <a:stretch>
            <a:fillRect/>
          </a:stretch>
        </p:blipFill>
        <p:spPr>
          <a:xfrm>
            <a:off x="4492752" y="3898365"/>
            <a:ext cx="14782800" cy="7952259"/>
          </a:xfrm>
          <a:prstGeom prst="rect">
            <a:avLst/>
          </a:prstGeom>
        </p:spPr>
      </p:pic>
      <p:sp>
        <p:nvSpPr>
          <p:cNvPr id="3" name="TextBox 2">
            <a:extLst>
              <a:ext uri="{FF2B5EF4-FFF2-40B4-BE49-F238E27FC236}">
                <a16:creationId xmlns:a16="http://schemas.microsoft.com/office/drawing/2014/main" id="{36596EC9-7777-4080-9A0E-1F7AC9CA7979}"/>
              </a:ext>
            </a:extLst>
          </p:cNvPr>
          <p:cNvSpPr txBox="1"/>
          <p:nvPr/>
        </p:nvSpPr>
        <p:spPr>
          <a:xfrm>
            <a:off x="8571559" y="11574917"/>
            <a:ext cx="7717536"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5, </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y</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t</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m </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a:ln>
                  <a:noFill/>
                </a:ln>
                <a:solidFill>
                  <a:srgbClr val="000000"/>
                </a:solidFill>
                <a:effectLst/>
                <a:uFillTx/>
                <a:latin typeface="+mj-lt"/>
                <a:ea typeface="+mj-ea"/>
                <a:cs typeface="+mj-cs"/>
                <a:sym typeface="Helvetica Light"/>
              </a:rPr>
              <a:t>p</a:t>
            </a:r>
            <a:r>
              <a:rPr kumimoji="0" lang="en-US" sz="5000" b="0" i="0" u="none" strike="noStrike" cap="none" spc="0" normalizeH="0" baseline="0" dirty="0">
                <a:ln>
                  <a:noFill/>
                </a:ln>
                <a:solidFill>
                  <a:srgbClr val="000000"/>
                </a:solidFill>
                <a:effectLst/>
                <a:uFillTx/>
                <a:latin typeface="+mj-lt"/>
                <a:ea typeface="+mj-ea"/>
                <a:cs typeface="+mj-cs"/>
                <a:sym typeface="Helvetica Light"/>
              </a:rPr>
              <a:t>p</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a:ln>
                  <a:noFill/>
                </a:ln>
                <a:solidFill>
                  <a:srgbClr val="000000"/>
                </a:solidFill>
                <a:effectLst/>
                <a:uFillTx/>
                <a:latin typeface="+mj-lt"/>
                <a:ea typeface="+mj-ea"/>
                <a:cs typeface="+mj-cs"/>
                <a:sym typeface="Helvetica Light"/>
              </a:rPr>
              <a:t>c</a:t>
            </a:r>
            <a:r>
              <a:rPr kumimoji="0" lang="en-GH" sz="5000" b="0" i="0" u="none" strike="noStrike" cap="none" spc="0" normalizeH="0" baseline="0" dirty="0">
                <a:ln>
                  <a:noFill/>
                </a:ln>
                <a:solidFill>
                  <a:srgbClr val="000000"/>
                </a:solidFill>
                <a:effectLst/>
                <a:uFillTx/>
                <a:latin typeface="+mj-lt"/>
                <a:ea typeface="+mj-ea"/>
                <a:cs typeface="+mj-cs"/>
                <a:sym typeface="Helvetica Light"/>
              </a:rPr>
              <a:t>h</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118047596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T</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s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d</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g</a:t>
            </a:r>
            <a:r>
              <a:rPr lang="en-GH" sz="7000" b="1" dirty="0" err="1">
                <a:latin typeface="Arial Narrow" charset="0"/>
                <a:ea typeface="Arial Narrow" charset="0"/>
                <a:cs typeface="Arial Narrow" charset="0"/>
              </a:rPr>
              <a:t>i</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s</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1029" name="Picture 6" descr="Related image">
            <a:extLst>
              <a:ext uri="{FF2B5EF4-FFF2-40B4-BE49-F238E27FC236}">
                <a16:creationId xmlns:a16="http://schemas.microsoft.com/office/drawing/2014/main" id="{B7E1A660-BD51-4307-9A74-4CAE5BD79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199" y="4695895"/>
            <a:ext cx="6427936" cy="3137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7" descr="Image result for github">
            <a:extLst>
              <a:ext uri="{FF2B5EF4-FFF2-40B4-BE49-F238E27FC236}">
                <a16:creationId xmlns:a16="http://schemas.microsoft.com/office/drawing/2014/main" id="{1FF1CA7A-3FDE-40C3-A5CE-0838E816DC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76145" y="3972606"/>
            <a:ext cx="7362761" cy="414268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descr="B91A0FE5">
            <a:extLst>
              <a:ext uri="{FF2B5EF4-FFF2-40B4-BE49-F238E27FC236}">
                <a16:creationId xmlns:a16="http://schemas.microsoft.com/office/drawing/2014/main" id="{F30F6BF7-A0C8-4179-81A3-2987A77B3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5388" y="7955502"/>
            <a:ext cx="5783747" cy="12852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9" descr="Related image">
            <a:extLst>
              <a:ext uri="{FF2B5EF4-FFF2-40B4-BE49-F238E27FC236}">
                <a16:creationId xmlns:a16="http://schemas.microsoft.com/office/drawing/2014/main" id="{11D51BC4-54B1-4C4C-AC3F-E767A2AC0B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3123" y="8081947"/>
            <a:ext cx="7362760" cy="195376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1" descr="9D1C303B">
            <a:extLst>
              <a:ext uri="{FF2B5EF4-FFF2-40B4-BE49-F238E27FC236}">
                <a16:creationId xmlns:a16="http://schemas.microsoft.com/office/drawing/2014/main" id="{CC794C6E-C47E-4805-880D-36F8818495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61582" y="10714790"/>
            <a:ext cx="3336174" cy="13939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a:extLst>
              <a:ext uri="{FF2B5EF4-FFF2-40B4-BE49-F238E27FC236}">
                <a16:creationId xmlns:a16="http://schemas.microsoft.com/office/drawing/2014/main" id="{F20AB63F-375B-43EB-8EC2-AE8D56436756}"/>
              </a:ext>
            </a:extLst>
          </p:cNvPr>
          <p:cNvSpPr>
            <a:spLocks noChangeArrowheads="1"/>
          </p:cNvSpPr>
          <p:nvPr/>
        </p:nvSpPr>
        <p:spPr bwMode="auto">
          <a:xfrm>
            <a:off x="0" y="5336597"/>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
            <a:extLst>
              <a:ext uri="{FF2B5EF4-FFF2-40B4-BE49-F238E27FC236}">
                <a16:creationId xmlns:a16="http://schemas.microsoft.com/office/drawing/2014/main" id="{A8A17C6C-E86C-4506-BAE5-28B9B18D9980}"/>
              </a:ext>
            </a:extLst>
          </p:cNvPr>
          <p:cNvSpPr>
            <a:spLocks noChangeArrowheads="1"/>
          </p:cNvSpPr>
          <p:nvPr/>
        </p:nvSpPr>
        <p:spPr bwMode="auto">
          <a:xfrm>
            <a:off x="0" y="696569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a:extLst>
              <a:ext uri="{FF2B5EF4-FFF2-40B4-BE49-F238E27FC236}">
                <a16:creationId xmlns:a16="http://schemas.microsoft.com/office/drawing/2014/main" id="{89438968-8999-4F06-B71B-9FBAA595DEC9}"/>
              </a:ext>
            </a:extLst>
          </p:cNvPr>
          <p:cNvSpPr>
            <a:spLocks noChangeArrowheads="1"/>
          </p:cNvSpPr>
          <p:nvPr/>
        </p:nvSpPr>
        <p:spPr bwMode="auto">
          <a:xfrm>
            <a:off x="0" y="88770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a:extLst>
              <a:ext uri="{FF2B5EF4-FFF2-40B4-BE49-F238E27FC236}">
                <a16:creationId xmlns:a16="http://schemas.microsoft.com/office/drawing/2014/main" id="{F558A268-6051-4723-AB59-D4DAD3D64733}"/>
              </a:ext>
            </a:extLst>
          </p:cNvPr>
          <p:cNvSpPr>
            <a:spLocks noChangeArrowheads="1"/>
          </p:cNvSpPr>
          <p:nvPr/>
        </p:nvSpPr>
        <p:spPr bwMode="auto">
          <a:xfrm>
            <a:off x="0" y="98803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 descr="Image result for opencv">
            <a:extLst>
              <a:ext uri="{FF2B5EF4-FFF2-40B4-BE49-F238E27FC236}">
                <a16:creationId xmlns:a16="http://schemas.microsoft.com/office/drawing/2014/main" id="{C1E80B7B-633F-46D9-BEAA-5A284A5DE9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6192" y="5587948"/>
            <a:ext cx="2864358" cy="35181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ytorch">
            <a:extLst>
              <a:ext uri="{FF2B5EF4-FFF2-40B4-BE49-F238E27FC236}">
                <a16:creationId xmlns:a16="http://schemas.microsoft.com/office/drawing/2014/main" id="{7A2F901D-0A3D-4C09-83E2-68E94D5841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5515" y="10313643"/>
            <a:ext cx="8166905" cy="1633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475BF92-C23C-4A8C-BEDD-4FD44770E860}"/>
              </a:ext>
            </a:extLst>
          </p:cNvPr>
          <p:cNvSpPr txBox="1"/>
          <p:nvPr/>
        </p:nvSpPr>
        <p:spPr>
          <a:xfrm>
            <a:off x="1818691" y="12181824"/>
            <a:ext cx="927566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6, </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c</a:t>
            </a:r>
            <a:r>
              <a:rPr kumimoji="0" lang="en-GH" sz="5000" b="0" i="0" u="none" strike="noStrike" cap="none" spc="0" normalizeH="0" baseline="0" dirty="0">
                <a:ln>
                  <a:noFill/>
                </a:ln>
                <a:solidFill>
                  <a:srgbClr val="000000"/>
                </a:solidFill>
                <a:effectLst/>
                <a:uFillTx/>
                <a:latin typeface="+mj-lt"/>
                <a:ea typeface="+mj-ea"/>
                <a:cs typeface="+mj-cs"/>
                <a:sym typeface="Helvetica Light"/>
              </a:rPr>
              <a:t>h</a:t>
            </a:r>
            <a:r>
              <a:rPr kumimoji="0" lang="en-US" sz="5000" b="0" i="0" u="none" strike="noStrike" cap="none" spc="0" normalizeH="0" baseline="0" dirty="0">
                <a:ln>
                  <a:noFill/>
                </a:ln>
                <a:solidFill>
                  <a:srgbClr val="000000"/>
                </a:solidFill>
                <a:effectLst/>
                <a:uFillTx/>
                <a:latin typeface="+mj-lt"/>
                <a:ea typeface="+mj-ea"/>
                <a:cs typeface="+mj-cs"/>
                <a:sym typeface="Helvetica Light"/>
              </a:rPr>
              <a:t>n</a:t>
            </a:r>
            <a:r>
              <a:rPr kumimoji="0" lang="en-GH" sz="5000" b="0" i="0" u="none" strike="noStrike" cap="none" spc="0" normalizeH="0" baseline="0" dirty="0">
                <a:ln>
                  <a:noFill/>
                </a:ln>
                <a:solidFill>
                  <a:srgbClr val="000000"/>
                </a:solidFill>
                <a:effectLst/>
                <a:uFillTx/>
                <a:latin typeface="+mj-lt"/>
                <a:ea typeface="+mj-ea"/>
                <a:cs typeface="+mj-cs"/>
                <a:sym typeface="Helvetica Light"/>
              </a:rPr>
              <a:t>o</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o</a:t>
            </a:r>
            <a:r>
              <a:rPr kumimoji="0" lang="en-US" sz="5000" b="0" i="0" u="none" strike="noStrike" cap="none" spc="0" normalizeH="0" baseline="0" dirty="0">
                <a:ln>
                  <a:noFill/>
                </a:ln>
                <a:solidFill>
                  <a:srgbClr val="000000"/>
                </a:solidFill>
                <a:effectLst/>
                <a:uFillTx/>
                <a:latin typeface="+mj-lt"/>
                <a:ea typeface="+mj-ea"/>
                <a:cs typeface="+mj-cs"/>
                <a:sym typeface="Helvetica Light"/>
              </a:rPr>
              <a:t>g</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s</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51458180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Methods and Algorithms And Technologies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98365"/>
            <a:ext cx="10430973" cy="910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Tx/>
              <a:buChar char="-"/>
            </a:pPr>
            <a:r>
              <a:rPr lang="en-GH" dirty="0"/>
              <a:t>S</a:t>
            </a:r>
            <a:r>
              <a:rPr lang="en-US" dirty="0"/>
              <a:t>p</a:t>
            </a:r>
            <a:r>
              <a:rPr lang="en-GH" dirty="0"/>
              <a:t>y</a:t>
            </a:r>
            <a:r>
              <a:rPr lang="en-US" dirty="0"/>
              <a:t>N</a:t>
            </a:r>
            <a:r>
              <a:rPr lang="en-GH" dirty="0"/>
              <a:t>e</a:t>
            </a:r>
            <a:r>
              <a:rPr lang="en-US" dirty="0"/>
              <a:t>t</a:t>
            </a:r>
            <a:r>
              <a:rPr lang="en-GH" dirty="0"/>
              <a:t> </a:t>
            </a:r>
            <a:r>
              <a:rPr lang="en-US" dirty="0"/>
              <a:t>A</a:t>
            </a:r>
            <a:r>
              <a:rPr lang="en-GH" dirty="0"/>
              <a:t>r</a:t>
            </a:r>
            <a:r>
              <a:rPr lang="en-US" dirty="0"/>
              <a:t>c</a:t>
            </a:r>
            <a:r>
              <a:rPr lang="en-GH" dirty="0"/>
              <a:t>h</a:t>
            </a:r>
            <a:r>
              <a:rPr lang="en-US" dirty="0" err="1"/>
              <a:t>i</a:t>
            </a:r>
            <a:r>
              <a:rPr lang="en-GH" dirty="0"/>
              <a:t>t</a:t>
            </a:r>
            <a:r>
              <a:rPr lang="en-US" dirty="0"/>
              <a:t>e</a:t>
            </a:r>
            <a:r>
              <a:rPr lang="en-GH" dirty="0"/>
              <a:t>c</a:t>
            </a:r>
            <a:r>
              <a:rPr lang="en-US" dirty="0"/>
              <a:t>t</a:t>
            </a:r>
            <a:r>
              <a:rPr lang="en-GH" dirty="0"/>
              <a:t>u</a:t>
            </a:r>
            <a:r>
              <a:rPr lang="en-US" dirty="0"/>
              <a:t>r</a:t>
            </a:r>
            <a:r>
              <a:rPr lang="en-GH" dirty="0"/>
              <a:t>e</a:t>
            </a:r>
          </a:p>
          <a:p>
            <a:pPr marL="685800" indent="-685800" algn="l">
              <a:buFontTx/>
              <a:buChar char="-"/>
            </a:pPr>
            <a:endParaRPr lang="en-GH" dirty="0"/>
          </a:p>
          <a:p>
            <a:pPr algn="l"/>
            <a:endParaRPr lang="en-US" dirty="0"/>
          </a:p>
          <a:p>
            <a:pPr algn="l"/>
            <a:r>
              <a:rPr lang="en-US" b="1" dirty="0"/>
              <a:t>Data sets: </a:t>
            </a:r>
            <a:endParaRPr lang="en-GH" b="1" dirty="0"/>
          </a:p>
          <a:p>
            <a:pPr algn="l"/>
            <a:r>
              <a:rPr lang="en-GH" dirty="0"/>
              <a:t>M</a:t>
            </a:r>
            <a:r>
              <a:rPr lang="en-US" dirty="0"/>
              <a:t>P</a:t>
            </a:r>
            <a:r>
              <a:rPr lang="en-GH" dirty="0"/>
              <a:t>I </a:t>
            </a:r>
            <a:r>
              <a:rPr lang="en-US" dirty="0"/>
              <a:t>S</a:t>
            </a:r>
            <a:r>
              <a:rPr lang="en-GH" dirty="0" err="1"/>
              <a:t>i</a:t>
            </a:r>
            <a:r>
              <a:rPr lang="en-US" dirty="0"/>
              <a:t>n</a:t>
            </a:r>
            <a:r>
              <a:rPr lang="en-GH" dirty="0"/>
              <a:t>t</a:t>
            </a:r>
            <a:r>
              <a:rPr lang="en-US" dirty="0"/>
              <a:t>e</a:t>
            </a:r>
            <a:r>
              <a:rPr lang="en-GH" dirty="0"/>
              <a:t>l</a:t>
            </a:r>
            <a:r>
              <a:rPr lang="en-US" dirty="0"/>
              <a:t> and KITTI optical flow 2015</a:t>
            </a:r>
            <a:endParaRPr lang="en-GH" dirty="0"/>
          </a:p>
          <a:p>
            <a:pPr algn="l"/>
            <a:r>
              <a:rPr lang="en-GH" dirty="0"/>
              <a:t> </a:t>
            </a:r>
          </a:p>
          <a:p>
            <a:pPr algn="l"/>
            <a:r>
              <a:rPr lang="en-GH" dirty="0"/>
              <a:t>Comma.ai </a:t>
            </a:r>
            <a:r>
              <a:rPr lang="en-US" dirty="0"/>
              <a:t>s</a:t>
            </a:r>
            <a:r>
              <a:rPr lang="en-GH" dirty="0"/>
              <a:t>p</a:t>
            </a:r>
            <a:r>
              <a:rPr lang="en-US" dirty="0"/>
              <a:t>e</a:t>
            </a:r>
            <a:r>
              <a:rPr lang="en-GH" dirty="0"/>
              <a:t>e</a:t>
            </a:r>
            <a:r>
              <a:rPr lang="en-US" dirty="0"/>
              <a:t>d</a:t>
            </a:r>
            <a:r>
              <a:rPr lang="en-GH" dirty="0"/>
              <a:t> </a:t>
            </a:r>
            <a:r>
              <a:rPr lang="en-US" dirty="0"/>
              <a:t>c</a:t>
            </a:r>
            <a:r>
              <a:rPr lang="en-GH" dirty="0"/>
              <a:t>h</a:t>
            </a:r>
            <a:r>
              <a:rPr lang="en-US" dirty="0"/>
              <a:t>a</a:t>
            </a:r>
            <a:r>
              <a:rPr lang="en-GH" dirty="0"/>
              <a:t>l</a:t>
            </a:r>
            <a:r>
              <a:rPr lang="en-US" dirty="0"/>
              <a:t>l</a:t>
            </a:r>
            <a:r>
              <a:rPr lang="en-GH" dirty="0"/>
              <a:t>e</a:t>
            </a:r>
            <a:r>
              <a:rPr lang="en-US" dirty="0"/>
              <a:t>ng</a:t>
            </a:r>
            <a:r>
              <a:rPr lang="en-GH" dirty="0"/>
              <a:t>e </a:t>
            </a:r>
            <a:r>
              <a:rPr lang="en-US" dirty="0"/>
              <a:t>d</a:t>
            </a:r>
            <a:r>
              <a:rPr lang="en-GH" dirty="0"/>
              <a:t>a</a:t>
            </a:r>
            <a:r>
              <a:rPr lang="en-US" dirty="0"/>
              <a:t>t</a:t>
            </a:r>
            <a:r>
              <a:rPr lang="en-GH" dirty="0"/>
              <a:t>a</a:t>
            </a:r>
            <a:r>
              <a:rPr lang="en-US" dirty="0"/>
              <a:t>s</a:t>
            </a:r>
            <a:r>
              <a:rPr lang="en-GH" dirty="0"/>
              <a:t>e</a:t>
            </a:r>
            <a:r>
              <a:rPr lang="en-US" dirty="0"/>
              <a:t>t</a:t>
            </a:r>
            <a:r>
              <a:rPr lang="en-GH" dirty="0"/>
              <a:t> (</a:t>
            </a:r>
            <a:r>
              <a:rPr lang="en-US" dirty="0"/>
              <a:t>t</a:t>
            </a:r>
            <a:r>
              <a:rPr lang="en-GH" dirty="0"/>
              <a:t>r</a:t>
            </a:r>
            <a:r>
              <a:rPr lang="en-US" dirty="0"/>
              <a:t>a</a:t>
            </a:r>
            <a:r>
              <a:rPr lang="en-GH" dirty="0" err="1"/>
              <a:t>i</a:t>
            </a:r>
            <a:r>
              <a:rPr lang="en-US" dirty="0"/>
              <a:t>n</a:t>
            </a:r>
            <a:r>
              <a:rPr lang="en-GH" dirty="0"/>
              <a:t>.</a:t>
            </a:r>
            <a:r>
              <a:rPr lang="en-US" dirty="0"/>
              <a:t>m</a:t>
            </a:r>
            <a:r>
              <a:rPr lang="en-GH" dirty="0"/>
              <a:t>p4, test.mp4, train.txt) [8].</a:t>
            </a:r>
            <a:endParaRPr lang="en-US" dirty="0"/>
          </a:p>
          <a:p>
            <a:pPr algn="l"/>
            <a:endParaRPr lang="en-US" dirty="0"/>
          </a:p>
          <a:p>
            <a:pPr algn="l"/>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3" name="Picture 2">
            <a:extLst>
              <a:ext uri="{FF2B5EF4-FFF2-40B4-BE49-F238E27FC236}">
                <a16:creationId xmlns:a16="http://schemas.microsoft.com/office/drawing/2014/main" id="{0C140890-FC69-49D4-A949-9939FE2009F6}"/>
              </a:ext>
            </a:extLst>
          </p:cNvPr>
          <p:cNvPicPr>
            <a:picLocks noChangeAspect="1"/>
          </p:cNvPicPr>
          <p:nvPr/>
        </p:nvPicPr>
        <p:blipFill>
          <a:blip r:embed="rId3"/>
          <a:stretch>
            <a:fillRect/>
          </a:stretch>
        </p:blipFill>
        <p:spPr>
          <a:xfrm>
            <a:off x="12751963" y="3718937"/>
            <a:ext cx="5861390" cy="4561916"/>
          </a:xfrm>
          <a:prstGeom prst="rect">
            <a:avLst/>
          </a:prstGeom>
        </p:spPr>
      </p:pic>
      <p:sp>
        <p:nvSpPr>
          <p:cNvPr id="5" name="TextBox 4">
            <a:extLst>
              <a:ext uri="{FF2B5EF4-FFF2-40B4-BE49-F238E27FC236}">
                <a16:creationId xmlns:a16="http://schemas.microsoft.com/office/drawing/2014/main" id="{2A6C487A-C773-4B96-AF57-2C8F35CD0420}"/>
              </a:ext>
            </a:extLst>
          </p:cNvPr>
          <p:cNvSpPr txBox="1"/>
          <p:nvPr/>
        </p:nvSpPr>
        <p:spPr>
          <a:xfrm>
            <a:off x="18544032" y="9785225"/>
            <a:ext cx="5675980"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8, </a:t>
            </a:r>
            <a:r>
              <a:rPr lang="en-US" dirty="0"/>
              <a:t>V</a:t>
            </a:r>
            <a:r>
              <a:rPr lang="en-GH" dirty="0" err="1"/>
              <a:t>i</a:t>
            </a:r>
            <a:r>
              <a:rPr lang="en-US" dirty="0"/>
              <a:t>d</a:t>
            </a:r>
            <a:r>
              <a:rPr lang="en-GH" dirty="0"/>
              <a:t>e</a:t>
            </a:r>
            <a:r>
              <a:rPr lang="en-US" dirty="0"/>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 </a:t>
            </a:r>
            <a:r>
              <a:rPr kumimoji="0" lang="en-US" sz="5000" b="0" i="0" u="none" strike="noStrike" cap="none" spc="0" normalizeH="0" baseline="0" dirty="0">
                <a:ln>
                  <a:noFill/>
                </a:ln>
                <a:solidFill>
                  <a:srgbClr val="000000"/>
                </a:solidFill>
                <a:effectLst/>
                <a:uFillTx/>
                <a:latin typeface="+mj-lt"/>
                <a:ea typeface="+mj-ea"/>
                <a:cs typeface="+mj-cs"/>
                <a:sym typeface="Helvetica Light"/>
              </a:rPr>
              <a:t>d</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p>
        </p:txBody>
      </p:sp>
      <p:sp>
        <p:nvSpPr>
          <p:cNvPr id="12" name="TextBox 11">
            <a:extLst>
              <a:ext uri="{FF2B5EF4-FFF2-40B4-BE49-F238E27FC236}">
                <a16:creationId xmlns:a16="http://schemas.microsoft.com/office/drawing/2014/main" id="{2666163E-5B53-4AF5-B77A-36391A3ACF22}"/>
              </a:ext>
            </a:extLst>
          </p:cNvPr>
          <p:cNvSpPr txBox="1"/>
          <p:nvPr/>
        </p:nvSpPr>
        <p:spPr>
          <a:xfrm>
            <a:off x="19677888" y="3383539"/>
            <a:ext cx="4542124"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7, </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a:ln>
                  <a:noFill/>
                </a:ln>
                <a:solidFill>
                  <a:srgbClr val="000000"/>
                </a:solidFill>
                <a:effectLst/>
                <a:uFillTx/>
                <a:latin typeface="+mj-lt"/>
                <a:ea typeface="+mj-ea"/>
                <a:cs typeface="+mj-cs"/>
                <a:sym typeface="Helvetica Light"/>
              </a:rPr>
              <a:t>m</a:t>
            </a:r>
            <a:r>
              <a:rPr kumimoji="0" lang="en-GH" sz="5000" b="0" i="0" u="none" strike="noStrike" cap="none" spc="0" normalizeH="0" baseline="0" dirty="0">
                <a:ln>
                  <a:noFill/>
                </a:ln>
                <a:solidFill>
                  <a:srgbClr val="000000"/>
                </a:solidFill>
                <a:effectLst/>
                <a:uFillTx/>
                <a:latin typeface="+mj-lt"/>
                <a:ea typeface="+mj-ea"/>
                <a:cs typeface="+mj-cs"/>
                <a:sym typeface="Helvetica Light"/>
              </a:rPr>
              <a:t>p</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e </a:t>
            </a:r>
            <a:r>
              <a:rPr lang="en-US" dirty="0"/>
              <a:t>K</a:t>
            </a:r>
            <a:r>
              <a:rPr lang="en-GH" dirty="0" err="1"/>
              <a:t>i</a:t>
            </a:r>
            <a:r>
              <a:rPr lang="en-US" dirty="0"/>
              <a:t>t</a:t>
            </a:r>
            <a:r>
              <a:rPr lang="en-GH" dirty="0"/>
              <a:t>t</a:t>
            </a:r>
            <a:r>
              <a:rPr lang="en-US" dirty="0" err="1"/>
              <a:t>i</a:t>
            </a:r>
            <a:r>
              <a:rPr lang="en-GH" dirty="0"/>
              <a:t> </a:t>
            </a:r>
            <a:r>
              <a:rPr lang="en-US" dirty="0"/>
              <a:t>d</a:t>
            </a:r>
            <a:r>
              <a:rPr lang="en-GH" dirty="0"/>
              <a:t>a</a:t>
            </a:r>
            <a:r>
              <a:rPr lang="en-US" dirty="0"/>
              <a:t>t</a:t>
            </a:r>
            <a:r>
              <a:rPr lang="en-GH" dirty="0"/>
              <a:t>a</a:t>
            </a:r>
            <a:r>
              <a:rPr lang="en-US" dirty="0"/>
              <a:t>s</a:t>
            </a:r>
            <a:r>
              <a:rPr lang="en-GH" dirty="0"/>
              <a:t>e</a:t>
            </a:r>
            <a:r>
              <a:rPr lang="en-US" dirty="0"/>
              <a:t>t</a:t>
            </a:r>
            <a:r>
              <a:rPr lang="en-GH" dirty="0"/>
              <a:t> [1]</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pic>
        <p:nvPicPr>
          <p:cNvPr id="7" name="Picture 6">
            <a:extLst>
              <a:ext uri="{FF2B5EF4-FFF2-40B4-BE49-F238E27FC236}">
                <a16:creationId xmlns:a16="http://schemas.microsoft.com/office/drawing/2014/main" id="{4A5D04E4-EFC3-4EDD-B7AC-E2DFF92DA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1963" y="8800244"/>
            <a:ext cx="5861390" cy="4396043"/>
          </a:xfrm>
          <a:prstGeom prst="rect">
            <a:avLst/>
          </a:prstGeom>
        </p:spPr>
      </p:pic>
    </p:spTree>
    <p:extLst>
      <p:ext uri="{BB962C8B-B14F-4D97-AF65-F5344CB8AC3E}">
        <p14:creationId xmlns:p14="http://schemas.microsoft.com/office/powerpoint/2010/main" val="3386352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Expected Results And evaluation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1506373"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GH" dirty="0"/>
              <a:t>A </a:t>
            </a:r>
            <a:r>
              <a:rPr lang="en-US" dirty="0"/>
              <a:t>s</a:t>
            </a:r>
            <a:r>
              <a:rPr lang="en-GH" dirty="0"/>
              <a:t>o</a:t>
            </a:r>
            <a:r>
              <a:rPr lang="en-US" dirty="0"/>
              <a:t>f</a:t>
            </a:r>
            <a:r>
              <a:rPr lang="en-GH" dirty="0"/>
              <a:t>t</a:t>
            </a:r>
            <a:r>
              <a:rPr lang="en-US" dirty="0"/>
              <a:t>w</a:t>
            </a:r>
            <a:r>
              <a:rPr lang="en-GH" dirty="0"/>
              <a:t>a</a:t>
            </a:r>
            <a:r>
              <a:rPr lang="en-US" dirty="0"/>
              <a:t>r</a:t>
            </a:r>
            <a:r>
              <a:rPr lang="en-GH" dirty="0"/>
              <a:t>e </a:t>
            </a:r>
            <a:r>
              <a:rPr lang="en-US" dirty="0"/>
              <a:t>p</a:t>
            </a:r>
            <a:r>
              <a:rPr lang="en-GH" dirty="0"/>
              <a:t>r</a:t>
            </a:r>
            <a:r>
              <a:rPr lang="en-US" dirty="0"/>
              <a:t>o</a:t>
            </a:r>
            <a:r>
              <a:rPr lang="en-GH" dirty="0"/>
              <a:t>g</a:t>
            </a:r>
            <a:r>
              <a:rPr lang="en-US" dirty="0"/>
              <a:t>r</a:t>
            </a:r>
            <a:r>
              <a:rPr lang="en-GH" dirty="0"/>
              <a:t>a</a:t>
            </a:r>
            <a:r>
              <a:rPr lang="en-US" dirty="0"/>
              <a:t>m</a:t>
            </a:r>
            <a:r>
              <a:rPr lang="en-GH" dirty="0"/>
              <a:t> </a:t>
            </a:r>
            <a:r>
              <a:rPr lang="en-US" dirty="0"/>
              <a:t>t</a:t>
            </a:r>
            <a:r>
              <a:rPr lang="en-GH" dirty="0"/>
              <a:t>h</a:t>
            </a:r>
            <a:r>
              <a:rPr lang="en-US" dirty="0"/>
              <a:t>a</a:t>
            </a:r>
            <a:r>
              <a:rPr lang="en-GH" dirty="0"/>
              <a:t>t </a:t>
            </a:r>
            <a:r>
              <a:rPr lang="en-US" dirty="0"/>
              <a:t>e</a:t>
            </a:r>
            <a:r>
              <a:rPr lang="en-GH" dirty="0"/>
              <a:t>s</a:t>
            </a:r>
            <a:r>
              <a:rPr lang="en-US" dirty="0"/>
              <a:t>t</a:t>
            </a:r>
            <a:r>
              <a:rPr lang="en-GH" dirty="0" err="1"/>
              <a:t>i</a:t>
            </a:r>
            <a:r>
              <a:rPr lang="en-US" dirty="0"/>
              <a:t>m</a:t>
            </a:r>
            <a:r>
              <a:rPr lang="en-GH" dirty="0"/>
              <a:t>a</a:t>
            </a:r>
            <a:r>
              <a:rPr lang="en-US" dirty="0"/>
              <a:t>t</a:t>
            </a:r>
            <a:r>
              <a:rPr lang="en-GH" dirty="0"/>
              <a:t>es the </a:t>
            </a:r>
            <a:r>
              <a:rPr lang="en-GH" dirty="0" err="1"/>
              <a:t>sp</a:t>
            </a:r>
            <a:r>
              <a:rPr lang="en-US" dirty="0"/>
              <a:t>e</a:t>
            </a:r>
            <a:r>
              <a:rPr lang="en-GH" dirty="0"/>
              <a:t>e</a:t>
            </a:r>
            <a:r>
              <a:rPr lang="en-US" dirty="0"/>
              <a:t>d</a:t>
            </a:r>
            <a:r>
              <a:rPr lang="en-GH" dirty="0"/>
              <a:t> of a </a:t>
            </a:r>
            <a:r>
              <a:rPr lang="en-GH" dirty="0" err="1"/>
              <a:t>ve</a:t>
            </a:r>
            <a:r>
              <a:rPr lang="en-US" dirty="0"/>
              <a:t>h</a:t>
            </a:r>
            <a:r>
              <a:rPr lang="en-GH" dirty="0" err="1"/>
              <a:t>i</a:t>
            </a:r>
            <a:r>
              <a:rPr lang="en-US" dirty="0"/>
              <a:t>c</a:t>
            </a:r>
            <a:r>
              <a:rPr lang="en-GH" dirty="0"/>
              <a:t>l</a:t>
            </a:r>
            <a:r>
              <a:rPr lang="en-US" dirty="0"/>
              <a:t>e</a:t>
            </a:r>
            <a:r>
              <a:rPr lang="en-GH" dirty="0"/>
              <a:t> </a:t>
            </a:r>
            <a:r>
              <a:rPr lang="en-US" dirty="0"/>
              <a:t>f</a:t>
            </a:r>
            <a:r>
              <a:rPr lang="en-GH" dirty="0"/>
              <a:t>rom a dashcam video</a:t>
            </a:r>
            <a:endParaRPr lang="en-US" dirty="0"/>
          </a:p>
          <a:p>
            <a:pPr algn="l"/>
            <a:endParaRPr lang="en-US" dirty="0"/>
          </a:p>
          <a:p>
            <a:pPr algn="l"/>
            <a:r>
              <a:rPr lang="en-US" dirty="0"/>
              <a:t>- The </a:t>
            </a:r>
            <a:r>
              <a:rPr lang="en-GH" dirty="0"/>
              <a:t>s</a:t>
            </a:r>
            <a:r>
              <a:rPr lang="en-US" dirty="0"/>
              <a:t>o</a:t>
            </a:r>
            <a:r>
              <a:rPr lang="en-GH" dirty="0"/>
              <a:t>l</a:t>
            </a:r>
            <a:r>
              <a:rPr lang="en-US" dirty="0"/>
              <a:t>u</a:t>
            </a:r>
            <a:r>
              <a:rPr lang="en-GH" dirty="0"/>
              <a:t>t</a:t>
            </a:r>
            <a:r>
              <a:rPr lang="en-US" dirty="0" err="1"/>
              <a:t>i</a:t>
            </a:r>
            <a:r>
              <a:rPr lang="en-GH" dirty="0"/>
              <a:t>o</a:t>
            </a:r>
            <a:r>
              <a:rPr lang="en-US" dirty="0"/>
              <a:t>n approach should be able to </a:t>
            </a:r>
            <a:r>
              <a:rPr lang="en-GH" dirty="0"/>
              <a:t>e</a:t>
            </a:r>
            <a:r>
              <a:rPr lang="en-US" dirty="0"/>
              <a:t>s</a:t>
            </a:r>
            <a:r>
              <a:rPr lang="en-GH" dirty="0"/>
              <a:t>t</a:t>
            </a:r>
            <a:r>
              <a:rPr lang="en-US" dirty="0" err="1"/>
              <a:t>i</a:t>
            </a:r>
            <a:r>
              <a:rPr lang="en-GH" dirty="0"/>
              <a:t>m</a:t>
            </a:r>
            <a:r>
              <a:rPr lang="en-US" dirty="0"/>
              <a:t>a</a:t>
            </a:r>
            <a:r>
              <a:rPr lang="en-GH" dirty="0"/>
              <a:t>t</a:t>
            </a:r>
            <a:r>
              <a:rPr lang="en-US" dirty="0"/>
              <a:t>e</a:t>
            </a:r>
            <a:r>
              <a:rPr lang="en-GH" dirty="0"/>
              <a:t> </a:t>
            </a:r>
            <a:r>
              <a:rPr lang="en-US" dirty="0"/>
              <a:t>t</a:t>
            </a:r>
            <a:r>
              <a:rPr lang="en-GH" dirty="0"/>
              <a:t>h</a:t>
            </a:r>
            <a:r>
              <a:rPr lang="en-US" dirty="0"/>
              <a:t>e</a:t>
            </a:r>
            <a:r>
              <a:rPr lang="en-GH" dirty="0"/>
              <a:t> </a:t>
            </a:r>
            <a:r>
              <a:rPr lang="en-US" dirty="0"/>
              <a:t>s</a:t>
            </a:r>
            <a:r>
              <a:rPr lang="en-GH" dirty="0"/>
              <a:t>p</a:t>
            </a:r>
            <a:r>
              <a:rPr lang="en-US" dirty="0"/>
              <a:t>e</a:t>
            </a:r>
            <a:r>
              <a:rPr lang="en-GH" dirty="0"/>
              <a:t>e</a:t>
            </a:r>
            <a:r>
              <a:rPr lang="en-US" dirty="0"/>
              <a:t>d</a:t>
            </a:r>
            <a:r>
              <a:rPr lang="en-GH" dirty="0"/>
              <a:t> </a:t>
            </a:r>
            <a:r>
              <a:rPr lang="en-US" dirty="0"/>
              <a:t>o</a:t>
            </a:r>
            <a:r>
              <a:rPr lang="en-GH" dirty="0"/>
              <a:t>f </a:t>
            </a:r>
            <a:r>
              <a:rPr lang="en-US" dirty="0"/>
              <a:t>a</a:t>
            </a:r>
            <a:r>
              <a:rPr lang="en-GH" dirty="0"/>
              <a:t> </a:t>
            </a:r>
            <a:r>
              <a:rPr lang="en-US" dirty="0"/>
              <a:t>v</a:t>
            </a:r>
            <a:r>
              <a:rPr lang="en-GH" dirty="0"/>
              <a:t>e</a:t>
            </a:r>
            <a:r>
              <a:rPr lang="en-US" dirty="0"/>
              <a:t>h</a:t>
            </a:r>
            <a:r>
              <a:rPr lang="en-GH" dirty="0" err="1"/>
              <a:t>i</a:t>
            </a:r>
            <a:r>
              <a:rPr lang="en-US" dirty="0"/>
              <a:t>c</a:t>
            </a:r>
            <a:r>
              <a:rPr lang="en-GH" dirty="0"/>
              <a:t>l</a:t>
            </a:r>
            <a:r>
              <a:rPr lang="en-US" dirty="0"/>
              <a:t>e</a:t>
            </a:r>
            <a:r>
              <a:rPr lang="en-GH" dirty="0"/>
              <a:t> </a:t>
            </a:r>
            <a:r>
              <a:rPr lang="en-US" dirty="0"/>
              <a:t>f</a:t>
            </a:r>
            <a:r>
              <a:rPr lang="en-GH" dirty="0"/>
              <a:t>r</a:t>
            </a:r>
            <a:r>
              <a:rPr lang="en-US" dirty="0"/>
              <a:t>o</a:t>
            </a:r>
            <a:r>
              <a:rPr lang="en-GH" dirty="0"/>
              <a:t>m </a:t>
            </a:r>
            <a:r>
              <a:rPr lang="en-US" dirty="0"/>
              <a:t>a</a:t>
            </a:r>
            <a:r>
              <a:rPr lang="en-GH" dirty="0"/>
              <a:t> </a:t>
            </a:r>
            <a:r>
              <a:rPr lang="en-US" dirty="0"/>
              <a:t>d</a:t>
            </a:r>
            <a:r>
              <a:rPr lang="en-GH" dirty="0"/>
              <a:t>a</a:t>
            </a:r>
            <a:r>
              <a:rPr lang="en-US" dirty="0"/>
              <a:t>s</a:t>
            </a:r>
            <a:r>
              <a:rPr lang="en-GH" dirty="0"/>
              <a:t>h</a:t>
            </a:r>
            <a:r>
              <a:rPr lang="en-US" dirty="0"/>
              <a:t>c</a:t>
            </a:r>
            <a:r>
              <a:rPr lang="en-GH" dirty="0"/>
              <a:t>a</a:t>
            </a:r>
            <a:r>
              <a:rPr lang="en-US" dirty="0"/>
              <a:t>m</a:t>
            </a:r>
            <a:r>
              <a:rPr lang="en-GH" dirty="0"/>
              <a:t> </a:t>
            </a:r>
            <a:r>
              <a:rPr lang="en-US" dirty="0"/>
              <a:t>v</a:t>
            </a:r>
            <a:r>
              <a:rPr lang="en-GH" dirty="0" err="1"/>
              <a:t>i</a:t>
            </a:r>
            <a:r>
              <a:rPr lang="en-US" dirty="0"/>
              <a:t>d</a:t>
            </a:r>
            <a:r>
              <a:rPr lang="en-GH" dirty="0"/>
              <a:t>e</a:t>
            </a:r>
            <a:r>
              <a:rPr lang="en-US" dirty="0"/>
              <a:t>o;</a:t>
            </a:r>
          </a:p>
          <a:p>
            <a:pPr algn="l"/>
            <a:endParaRPr lang="en-US" dirty="0"/>
          </a:p>
          <a:p>
            <a:pPr algn="l"/>
            <a:r>
              <a:rPr lang="en-US" dirty="0"/>
              <a:t>- </a:t>
            </a:r>
            <a:r>
              <a:rPr lang="en-GH" dirty="0"/>
              <a:t>O</a:t>
            </a:r>
            <a:r>
              <a:rPr lang="en-US" dirty="0"/>
              <a:t>u</a:t>
            </a:r>
            <a:r>
              <a:rPr lang="en-GH" dirty="0"/>
              <a:t>r </a:t>
            </a:r>
            <a:r>
              <a:rPr lang="en-US" dirty="0"/>
              <a:t>m</a:t>
            </a:r>
            <a:r>
              <a:rPr lang="en-GH" dirty="0"/>
              <a:t>o</a:t>
            </a:r>
            <a:r>
              <a:rPr lang="en-US" dirty="0"/>
              <a:t>d</a:t>
            </a:r>
            <a:r>
              <a:rPr lang="en-GH" dirty="0"/>
              <a:t>e</a:t>
            </a:r>
            <a:r>
              <a:rPr lang="en-US" dirty="0"/>
              <a:t>l</a:t>
            </a:r>
            <a:r>
              <a:rPr lang="en-GH" dirty="0"/>
              <a:t> </a:t>
            </a:r>
            <a:r>
              <a:rPr lang="en-US" dirty="0" err="1"/>
              <a:t>i</a:t>
            </a:r>
            <a:r>
              <a:rPr lang="en-GH" dirty="0"/>
              <a:t>s </a:t>
            </a:r>
            <a:r>
              <a:rPr lang="en-US" dirty="0"/>
              <a:t>e</a:t>
            </a:r>
            <a:r>
              <a:rPr lang="en-GH" dirty="0"/>
              <a:t>v</a:t>
            </a:r>
            <a:r>
              <a:rPr lang="en-US" dirty="0"/>
              <a:t>a</a:t>
            </a:r>
            <a:r>
              <a:rPr lang="en-GH" dirty="0"/>
              <a:t>l</a:t>
            </a:r>
            <a:r>
              <a:rPr lang="en-US" dirty="0"/>
              <a:t>u</a:t>
            </a:r>
            <a:r>
              <a:rPr lang="en-GH" dirty="0"/>
              <a:t>a</a:t>
            </a:r>
            <a:r>
              <a:rPr lang="en-US" dirty="0"/>
              <a:t>t</a:t>
            </a:r>
            <a:r>
              <a:rPr lang="en-GH" dirty="0"/>
              <a:t>e</a:t>
            </a:r>
            <a:r>
              <a:rPr lang="en-US" dirty="0"/>
              <a:t>d</a:t>
            </a:r>
            <a:r>
              <a:rPr lang="en-GH" dirty="0"/>
              <a:t> </a:t>
            </a:r>
            <a:r>
              <a:rPr lang="en-US" dirty="0"/>
              <a:t>u</a:t>
            </a:r>
            <a:r>
              <a:rPr lang="en-GH" dirty="0"/>
              <a:t>s</a:t>
            </a:r>
            <a:r>
              <a:rPr lang="en-US" dirty="0" err="1"/>
              <a:t>i</a:t>
            </a:r>
            <a:r>
              <a:rPr lang="en-GH" dirty="0"/>
              <a:t>n</a:t>
            </a:r>
            <a:r>
              <a:rPr lang="en-US" dirty="0"/>
              <a:t>g</a:t>
            </a:r>
            <a:r>
              <a:rPr lang="en-GH" dirty="0"/>
              <a:t> </a:t>
            </a:r>
            <a:r>
              <a:rPr lang="en-US" dirty="0"/>
              <a:t>t</a:t>
            </a:r>
            <a:r>
              <a:rPr lang="en-GH" dirty="0"/>
              <a:t>h</a:t>
            </a:r>
            <a:r>
              <a:rPr lang="en-US" dirty="0"/>
              <a:t>e</a:t>
            </a:r>
            <a:r>
              <a:rPr lang="en-GH" dirty="0"/>
              <a:t> </a:t>
            </a:r>
            <a:r>
              <a:rPr lang="en-US" dirty="0"/>
              <a:t>M</a:t>
            </a:r>
            <a:r>
              <a:rPr lang="en-GH" dirty="0"/>
              <a:t>e</a:t>
            </a:r>
            <a:r>
              <a:rPr lang="en-US" dirty="0"/>
              <a:t>a</a:t>
            </a:r>
            <a:r>
              <a:rPr lang="en-GH" dirty="0"/>
              <a:t>n </a:t>
            </a:r>
            <a:r>
              <a:rPr lang="en-US" dirty="0"/>
              <a:t>S</a:t>
            </a:r>
            <a:r>
              <a:rPr lang="en-GH" dirty="0"/>
              <a:t>q</a:t>
            </a:r>
            <a:r>
              <a:rPr lang="en-US" dirty="0"/>
              <a:t>a</a:t>
            </a:r>
            <a:r>
              <a:rPr lang="en-GH" dirty="0"/>
              <a:t>u</a:t>
            </a:r>
            <a:r>
              <a:rPr lang="en-US" dirty="0"/>
              <a:t>r</a:t>
            </a:r>
            <a:r>
              <a:rPr lang="en-GH" dirty="0"/>
              <a:t>e</a:t>
            </a:r>
            <a:r>
              <a:rPr lang="en-US" dirty="0"/>
              <a:t>d</a:t>
            </a:r>
            <a:r>
              <a:rPr lang="en-GH" dirty="0"/>
              <a:t> </a:t>
            </a:r>
            <a:r>
              <a:rPr lang="en-US" dirty="0"/>
              <a:t>E</a:t>
            </a:r>
            <a:r>
              <a:rPr lang="en-GH" dirty="0"/>
              <a:t>r</a:t>
            </a:r>
            <a:r>
              <a:rPr lang="en-US" dirty="0"/>
              <a:t>r</a:t>
            </a:r>
            <a:r>
              <a:rPr lang="en-GH" dirty="0"/>
              <a:t>o</a:t>
            </a:r>
            <a:r>
              <a:rPr lang="en-US" dirty="0"/>
              <a:t>r</a:t>
            </a:r>
            <a:r>
              <a:rPr lang="en-GH" dirty="0"/>
              <a:t> (</a:t>
            </a:r>
            <a:r>
              <a:rPr lang="en-US" dirty="0"/>
              <a:t>M</a:t>
            </a:r>
            <a:r>
              <a:rPr lang="en-GH" dirty="0"/>
              <a:t>S</a:t>
            </a:r>
            <a:r>
              <a:rPr lang="en-US" dirty="0"/>
              <a:t>E</a:t>
            </a:r>
            <a:r>
              <a:rPr lang="en-GH" dirty="0"/>
              <a:t>), </a:t>
            </a:r>
            <a:r>
              <a:rPr lang="en-GH" b="1" dirty="0"/>
              <a:t>&lt;10 </a:t>
            </a:r>
            <a:r>
              <a:rPr lang="en-US" b="1" dirty="0" err="1"/>
              <a:t>i</a:t>
            </a:r>
            <a:r>
              <a:rPr lang="en-GH" b="1" dirty="0"/>
              <a:t>s </a:t>
            </a:r>
            <a:r>
              <a:rPr lang="en-US" b="1" dirty="0"/>
              <a:t>g</a:t>
            </a:r>
            <a:r>
              <a:rPr lang="en-GH" b="1" dirty="0"/>
              <a:t>o</a:t>
            </a:r>
            <a:r>
              <a:rPr lang="en-US" b="1" dirty="0"/>
              <a:t>o</a:t>
            </a:r>
            <a:r>
              <a:rPr lang="en-GH" b="1" dirty="0"/>
              <a:t>d, &lt;5 is better and &lt;3 is best</a:t>
            </a:r>
            <a:r>
              <a:rPr lang="en-US" dirty="0"/>
              <a:t>.</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285529495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l</a:t>
            </a:r>
            <a:r>
              <a:rPr lang="en-US" sz="7000" b="1" dirty="0">
                <a:latin typeface="Arial Narrow" charset="0"/>
                <a:ea typeface="Arial Narrow" charset="0"/>
                <a:cs typeface="Arial Narrow" charset="0"/>
              </a:rPr>
              <a:t>u</a:t>
            </a:r>
            <a:r>
              <a:rPr lang="en-GH" sz="7000" b="1" dirty="0">
                <a:latin typeface="Arial Narrow" charset="0"/>
                <a:ea typeface="Arial Narrow" charset="0"/>
                <a:cs typeface="Arial Narrow" charset="0"/>
              </a:rPr>
              <a:t>t</a:t>
            </a:r>
            <a:r>
              <a:rPr lang="en-US" sz="7000" b="1" dirty="0" err="1">
                <a:latin typeface="Arial Narrow" charset="0"/>
                <a:ea typeface="Arial Narrow" charset="0"/>
                <a:cs typeface="Arial Narrow" charset="0"/>
              </a:rPr>
              <a:t>i</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p</a:t>
            </a:r>
            <a:r>
              <a:rPr lang="en-US" sz="7000" b="1" dirty="0">
                <a:latin typeface="Arial Narrow" charset="0"/>
                <a:ea typeface="Arial Narrow" charset="0"/>
                <a:cs typeface="Arial Narrow" charset="0"/>
              </a:rPr>
              <a:t>p</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indent="-914400" algn="l">
              <a:buFont typeface="+mj-lt"/>
              <a:buAutoNum type="arabicPeriod"/>
            </a:pPr>
            <a:r>
              <a:rPr lang="en-US" dirty="0"/>
              <a:t>Break down the video into individual frames (480x640)</a:t>
            </a:r>
          </a:p>
          <a:p>
            <a:pPr marL="914400" indent="-914400" algn="l">
              <a:buFont typeface="+mj-lt"/>
              <a:buAutoNum type="arabicPeriod"/>
            </a:pPr>
            <a:r>
              <a:rPr lang="en-US" dirty="0"/>
              <a:t>Adjust the image to minimize the amount of unnecessary dynamic and static background that may impact the discernment of relevant features.</a:t>
            </a:r>
            <a:endParaRPr lang="en-GH" dirty="0"/>
          </a:p>
          <a:p>
            <a:pPr marL="1028700" lvl="3" indent="-1028700" algn="l">
              <a:buFont typeface="+mj-lt"/>
              <a:buAutoNum type="romanLcPeriod"/>
            </a:pPr>
            <a:r>
              <a:rPr lang="en-US" dirty="0"/>
              <a:t>Apply a brightness contrast</a:t>
            </a:r>
          </a:p>
          <a:p>
            <a:pPr marL="1028700" lvl="3" indent="-1028700" algn="l">
              <a:buFont typeface="+mj-lt"/>
              <a:buAutoNum type="romanLcPeriod"/>
            </a:pPr>
            <a:r>
              <a:rPr lang="en-US" dirty="0"/>
              <a:t>Determine the Region of Interest (ROI)</a:t>
            </a:r>
          </a:p>
          <a:p>
            <a:pPr marL="914400" indent="-914400" algn="l">
              <a:buFont typeface="+mj-lt"/>
              <a:buAutoNum type="arabicPeriod"/>
            </a:pPr>
            <a:r>
              <a:rPr lang="en-GH" dirty="0"/>
              <a:t>G</a:t>
            </a:r>
            <a:r>
              <a:rPr lang="en-US" dirty="0"/>
              <a:t>e</a:t>
            </a:r>
            <a:r>
              <a:rPr lang="en-GH" dirty="0"/>
              <a:t>n</a:t>
            </a:r>
            <a:r>
              <a:rPr lang="en-US" dirty="0"/>
              <a:t>e</a:t>
            </a:r>
            <a:r>
              <a:rPr lang="en-GH" dirty="0"/>
              <a:t>r</a:t>
            </a:r>
            <a:r>
              <a:rPr lang="en-US" dirty="0"/>
              <a:t>a</a:t>
            </a:r>
            <a:r>
              <a:rPr lang="en-GH" dirty="0"/>
              <a:t>t</a:t>
            </a:r>
            <a:r>
              <a:rPr lang="en-US" dirty="0"/>
              <a:t>e optical flow</a:t>
            </a:r>
          </a:p>
          <a:p>
            <a:pPr marL="914400" indent="-914400" algn="l">
              <a:buFont typeface="+mj-lt"/>
              <a:buAutoNum type="arabicPeriod"/>
            </a:pPr>
            <a:r>
              <a:rPr lang="en-US" dirty="0"/>
              <a:t>Convert the </a:t>
            </a:r>
            <a:r>
              <a:rPr lang="en-US" dirty="0" err="1"/>
              <a:t>flo</a:t>
            </a:r>
            <a:r>
              <a:rPr lang="en-US" dirty="0"/>
              <a:t> files to color</a:t>
            </a:r>
            <a:r>
              <a:rPr lang="en-GH" dirty="0"/>
              <a:t> </a:t>
            </a:r>
            <a:r>
              <a:rPr lang="en-US" dirty="0" err="1"/>
              <a:t>i</a:t>
            </a:r>
            <a:r>
              <a:rPr lang="en-GH" dirty="0"/>
              <a:t>m</a:t>
            </a:r>
            <a:r>
              <a:rPr lang="en-US" dirty="0"/>
              <a:t>a</a:t>
            </a:r>
            <a:r>
              <a:rPr lang="en-GH" dirty="0"/>
              <a:t>g</a:t>
            </a:r>
            <a:r>
              <a:rPr lang="en-US" dirty="0"/>
              <a:t>e</a:t>
            </a:r>
            <a:r>
              <a:rPr lang="en-GH" dirty="0"/>
              <a:t>s</a:t>
            </a:r>
            <a:endParaRPr lang="en-US" dirty="0"/>
          </a:p>
          <a:p>
            <a:pPr marL="914400" indent="-914400" algn="l">
              <a:buFont typeface="+mj-lt"/>
              <a:buAutoNum type="arabicPeriod"/>
            </a:pPr>
            <a:r>
              <a:rPr lang="en-US" dirty="0"/>
              <a:t>Resize the images (240x320)</a:t>
            </a:r>
          </a:p>
          <a:p>
            <a:pPr marL="914400" indent="-914400" algn="l">
              <a:buFont typeface="+mj-lt"/>
              <a:buAutoNum type="arabicPeriod"/>
            </a:pPr>
            <a:r>
              <a:rPr lang="en-US" dirty="0"/>
              <a:t>Divide the dataset into training and validation dataset (15%)</a:t>
            </a:r>
          </a:p>
          <a:p>
            <a:pPr marL="914400" indent="-914400" algn="l">
              <a:buFont typeface="+mj-lt"/>
              <a:buAutoNum type="arabicPeriod"/>
            </a:pPr>
            <a:r>
              <a:rPr lang="en-US" dirty="0"/>
              <a:t>Feed it to the CNN for training </a:t>
            </a:r>
          </a:p>
          <a:p>
            <a:pPr marL="914400" indent="-914400" algn="l">
              <a:buFont typeface="+mj-lt"/>
              <a:buAutoNum type="arabicPeriod"/>
            </a:pPr>
            <a:r>
              <a:rPr lang="en-US" dirty="0"/>
              <a:t>Predict the speed of car in the test video</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2285040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l</a:t>
            </a:r>
            <a:r>
              <a:rPr lang="en-US" sz="7000" b="1" dirty="0">
                <a:latin typeface="Arial Narrow" charset="0"/>
                <a:ea typeface="Arial Narrow" charset="0"/>
                <a:cs typeface="Arial Narrow" charset="0"/>
              </a:rPr>
              <a:t>u</a:t>
            </a:r>
            <a:r>
              <a:rPr lang="en-GH" sz="7000" b="1" dirty="0">
                <a:latin typeface="Arial Narrow" charset="0"/>
                <a:ea typeface="Arial Narrow" charset="0"/>
                <a:cs typeface="Arial Narrow" charset="0"/>
              </a:rPr>
              <a:t>t</a:t>
            </a:r>
            <a:r>
              <a:rPr lang="en-US" sz="7000" b="1" dirty="0" err="1">
                <a:latin typeface="Arial Narrow" charset="0"/>
                <a:ea typeface="Arial Narrow" charset="0"/>
                <a:cs typeface="Arial Narrow" charset="0"/>
              </a:rPr>
              <a:t>i</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p</a:t>
            </a:r>
            <a:r>
              <a:rPr lang="en-US" sz="7000" b="1" dirty="0">
                <a:latin typeface="Arial Narrow" charset="0"/>
                <a:ea typeface="Arial Narrow" charset="0"/>
                <a:cs typeface="Arial Narrow" charset="0"/>
              </a:rPr>
              <a:t>p</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 – </a:t>
            </a:r>
            <a:r>
              <a:rPr lang="en-US" sz="7000" i="1" dirty="0">
                <a:latin typeface="Arial Narrow" charset="0"/>
                <a:ea typeface="Arial Narrow" charset="0"/>
                <a:cs typeface="Arial Narrow" charset="0"/>
              </a:rPr>
              <a:t>I</a:t>
            </a:r>
            <a:r>
              <a:rPr lang="en-GH" sz="7000" i="1" dirty="0">
                <a:latin typeface="Arial Narrow" charset="0"/>
                <a:ea typeface="Arial Narrow" charset="0"/>
                <a:cs typeface="Arial Narrow" charset="0"/>
              </a:rPr>
              <a:t>m</a:t>
            </a:r>
            <a:r>
              <a:rPr lang="en-US" sz="7000" i="1" dirty="0">
                <a:latin typeface="Arial Narrow" charset="0"/>
                <a:ea typeface="Arial Narrow" charset="0"/>
                <a:cs typeface="Arial Narrow" charset="0"/>
              </a:rPr>
              <a:t>a</a:t>
            </a:r>
            <a:r>
              <a:rPr lang="en-GH" sz="7000" i="1" dirty="0">
                <a:latin typeface="Arial Narrow" charset="0"/>
                <a:ea typeface="Arial Narrow" charset="0"/>
                <a:cs typeface="Arial Narrow" charset="0"/>
              </a:rPr>
              <a:t>g</a:t>
            </a:r>
            <a:r>
              <a:rPr lang="en-US" sz="7000" i="1" dirty="0">
                <a:latin typeface="Arial Narrow" charset="0"/>
                <a:ea typeface="Arial Narrow" charset="0"/>
                <a:cs typeface="Arial Narrow" charset="0"/>
              </a:rPr>
              <a:t>e</a:t>
            </a:r>
            <a:r>
              <a:rPr lang="en-GH" sz="7000" i="1" dirty="0">
                <a:latin typeface="Arial Narrow" charset="0"/>
                <a:ea typeface="Arial Narrow" charset="0"/>
                <a:cs typeface="Arial Narrow" charset="0"/>
              </a:rPr>
              <a:t> Adjustment </a:t>
            </a:r>
            <a:r>
              <a:rPr lang="en-US" sz="7000" i="1" dirty="0" err="1">
                <a:latin typeface="Arial Narrow" charset="0"/>
                <a:ea typeface="Arial Narrow" charset="0"/>
                <a:cs typeface="Arial Narrow" charset="0"/>
              </a:rPr>
              <a:t>i</a:t>
            </a:r>
            <a:endParaRPr lang="en-US" sz="7000" i="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4" name="Picture 3" descr="A view of a city at night&#10;&#10;Description automatically generated">
            <a:extLst>
              <a:ext uri="{FF2B5EF4-FFF2-40B4-BE49-F238E27FC236}">
                <a16:creationId xmlns:a16="http://schemas.microsoft.com/office/drawing/2014/main" id="{DF7F7A3B-8211-465B-A941-667023F4B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716" y="4236479"/>
            <a:ext cx="5590705" cy="4193029"/>
          </a:xfrm>
          <a:prstGeom prst="rect">
            <a:avLst/>
          </a:prstGeom>
        </p:spPr>
      </p:pic>
      <p:sp>
        <p:nvSpPr>
          <p:cNvPr id="5" name="TextBox 4">
            <a:extLst>
              <a:ext uri="{FF2B5EF4-FFF2-40B4-BE49-F238E27FC236}">
                <a16:creationId xmlns:a16="http://schemas.microsoft.com/office/drawing/2014/main" id="{4453970E-0AED-45BC-A50C-83E64A04508E}"/>
              </a:ext>
            </a:extLst>
          </p:cNvPr>
          <p:cNvSpPr txBox="1"/>
          <p:nvPr/>
        </p:nvSpPr>
        <p:spPr>
          <a:xfrm>
            <a:off x="2272068" y="8375894"/>
            <a:ext cx="60960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480</a:t>
            </a:r>
            <a:r>
              <a:rPr kumimoji="0" lang="en-US" sz="5000" b="0" i="0" u="none" strike="noStrike" cap="none" spc="0" normalizeH="0" baseline="0" dirty="0">
                <a:ln>
                  <a:noFill/>
                </a:ln>
                <a:solidFill>
                  <a:srgbClr val="000000"/>
                </a:solidFill>
                <a:effectLst/>
                <a:uFillTx/>
                <a:latin typeface="+mj-lt"/>
                <a:ea typeface="+mj-ea"/>
                <a:cs typeface="+mj-cs"/>
                <a:sym typeface="Helvetica Light"/>
              </a:rPr>
              <a:t>x</a:t>
            </a:r>
            <a:r>
              <a:rPr kumimoji="0" lang="en-GH" sz="5000" b="0" i="0" u="none" strike="noStrike" cap="none" spc="0" normalizeH="0" baseline="0" dirty="0">
                <a:ln>
                  <a:noFill/>
                </a:ln>
                <a:solidFill>
                  <a:srgbClr val="000000"/>
                </a:solidFill>
                <a:effectLst/>
                <a:uFillTx/>
                <a:latin typeface="+mj-lt"/>
                <a:ea typeface="+mj-ea"/>
                <a:cs typeface="+mj-cs"/>
                <a:sym typeface="Helvetica Light"/>
              </a:rPr>
              <a:t>640</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pic>
        <p:nvPicPr>
          <p:cNvPr id="7" name="Picture 6" descr="A view of a city at night&#10;&#10;Description automatically generated">
            <a:extLst>
              <a:ext uri="{FF2B5EF4-FFF2-40B4-BE49-F238E27FC236}">
                <a16:creationId xmlns:a16="http://schemas.microsoft.com/office/drawing/2014/main" id="{332AC8F6-2A6A-4A4F-B4AA-278E022D9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9576" y="4126965"/>
            <a:ext cx="5590705" cy="4193029"/>
          </a:xfrm>
          <a:prstGeom prst="rect">
            <a:avLst/>
          </a:prstGeom>
        </p:spPr>
      </p:pic>
      <p:pic>
        <p:nvPicPr>
          <p:cNvPr id="10" name="Picture 9" descr="A picture containing dark, black, sitting, road&#10;&#10;Description automatically generated">
            <a:extLst>
              <a:ext uri="{FF2B5EF4-FFF2-40B4-BE49-F238E27FC236}">
                <a16:creationId xmlns:a16="http://schemas.microsoft.com/office/drawing/2014/main" id="{C5FE9D62-26F6-49CB-B1F9-5FA646707D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9576" y="9107845"/>
            <a:ext cx="5599635" cy="4199726"/>
          </a:xfrm>
          <a:prstGeom prst="rect">
            <a:avLst/>
          </a:prstGeom>
        </p:spPr>
      </p:pic>
      <p:pic>
        <p:nvPicPr>
          <p:cNvPr id="12" name="Picture 11" descr="A close up of a logo&#10;&#10;Description automatically generated">
            <a:extLst>
              <a:ext uri="{FF2B5EF4-FFF2-40B4-BE49-F238E27FC236}">
                <a16:creationId xmlns:a16="http://schemas.microsoft.com/office/drawing/2014/main" id="{AF13F665-2199-45EE-89D9-C6396D99AC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4716" y="9289605"/>
            <a:ext cx="5590705" cy="4193029"/>
          </a:xfrm>
          <a:prstGeom prst="rect">
            <a:avLst/>
          </a:prstGeom>
        </p:spPr>
      </p:pic>
      <p:sp>
        <p:nvSpPr>
          <p:cNvPr id="13" name="TextBox 12">
            <a:extLst>
              <a:ext uri="{FF2B5EF4-FFF2-40B4-BE49-F238E27FC236}">
                <a16:creationId xmlns:a16="http://schemas.microsoft.com/office/drawing/2014/main" id="{FEA472E7-6DEB-4917-ACD6-707517614FDA}"/>
              </a:ext>
            </a:extLst>
          </p:cNvPr>
          <p:cNvSpPr txBox="1"/>
          <p:nvPr/>
        </p:nvSpPr>
        <p:spPr>
          <a:xfrm>
            <a:off x="19677888" y="6988639"/>
            <a:ext cx="4100553"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lang="en-GH" dirty="0"/>
              <a:t>re 9. Image </a:t>
            </a:r>
            <a:r>
              <a:rPr lang="en-GH" dirty="0" err="1"/>
              <a:t>adjustements</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3" name="TextBox 2">
            <a:extLst>
              <a:ext uri="{FF2B5EF4-FFF2-40B4-BE49-F238E27FC236}">
                <a16:creationId xmlns:a16="http://schemas.microsoft.com/office/drawing/2014/main" id="{2AFBA2CF-A1C9-4D28-A0EF-08A25D7DB7FB}"/>
              </a:ext>
            </a:extLst>
          </p:cNvPr>
          <p:cNvSpPr txBox="1"/>
          <p:nvPr/>
        </p:nvSpPr>
        <p:spPr>
          <a:xfrm>
            <a:off x="1201065" y="4149093"/>
            <a:ext cx="107100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1</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5" name="TextBox 14">
            <a:extLst>
              <a:ext uri="{FF2B5EF4-FFF2-40B4-BE49-F238E27FC236}">
                <a16:creationId xmlns:a16="http://schemas.microsoft.com/office/drawing/2014/main" id="{EA44FECD-DC46-4C6D-AD06-73385C9E775B}"/>
              </a:ext>
            </a:extLst>
          </p:cNvPr>
          <p:cNvSpPr txBox="1"/>
          <p:nvPr/>
        </p:nvSpPr>
        <p:spPr>
          <a:xfrm>
            <a:off x="11613071" y="4040371"/>
            <a:ext cx="107100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2</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6" name="TextBox 15">
            <a:extLst>
              <a:ext uri="{FF2B5EF4-FFF2-40B4-BE49-F238E27FC236}">
                <a16:creationId xmlns:a16="http://schemas.microsoft.com/office/drawing/2014/main" id="{D5EC24EC-9640-4BC9-B662-5EBB65360C91}"/>
              </a:ext>
            </a:extLst>
          </p:cNvPr>
          <p:cNvSpPr txBox="1"/>
          <p:nvPr/>
        </p:nvSpPr>
        <p:spPr>
          <a:xfrm>
            <a:off x="11714769" y="9177400"/>
            <a:ext cx="107100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4</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7" name="TextBox 16">
            <a:extLst>
              <a:ext uri="{FF2B5EF4-FFF2-40B4-BE49-F238E27FC236}">
                <a16:creationId xmlns:a16="http://schemas.microsoft.com/office/drawing/2014/main" id="{8243D2C3-6BD3-4ABB-A0B0-F17FC2F0DE6B}"/>
              </a:ext>
            </a:extLst>
          </p:cNvPr>
          <p:cNvSpPr txBox="1"/>
          <p:nvPr/>
        </p:nvSpPr>
        <p:spPr>
          <a:xfrm>
            <a:off x="1211199" y="9177400"/>
            <a:ext cx="107100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3</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71429618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l</a:t>
            </a:r>
            <a:r>
              <a:rPr lang="en-US" sz="7000" b="1" dirty="0">
                <a:latin typeface="Arial Narrow" charset="0"/>
                <a:ea typeface="Arial Narrow" charset="0"/>
                <a:cs typeface="Arial Narrow" charset="0"/>
              </a:rPr>
              <a:t>u</a:t>
            </a:r>
            <a:r>
              <a:rPr lang="en-GH" sz="7000" b="1" dirty="0">
                <a:latin typeface="Arial Narrow" charset="0"/>
                <a:ea typeface="Arial Narrow" charset="0"/>
                <a:cs typeface="Arial Narrow" charset="0"/>
              </a:rPr>
              <a:t>t</a:t>
            </a:r>
            <a:r>
              <a:rPr lang="en-US" sz="7000" b="1" dirty="0" err="1">
                <a:latin typeface="Arial Narrow" charset="0"/>
                <a:ea typeface="Arial Narrow" charset="0"/>
                <a:cs typeface="Arial Narrow" charset="0"/>
              </a:rPr>
              <a:t>i</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p</a:t>
            </a:r>
            <a:r>
              <a:rPr lang="en-US" sz="7000" b="1" dirty="0">
                <a:latin typeface="Arial Narrow" charset="0"/>
                <a:ea typeface="Arial Narrow" charset="0"/>
                <a:cs typeface="Arial Narrow" charset="0"/>
              </a:rPr>
              <a:t>p</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 – </a:t>
            </a:r>
            <a:r>
              <a:rPr lang="en-GH" sz="7000" b="1" i="1" dirty="0">
                <a:latin typeface="Arial Narrow" charset="0"/>
                <a:ea typeface="Arial Narrow" charset="0"/>
                <a:cs typeface="Arial Narrow" charset="0"/>
              </a:rPr>
              <a:t>image adjustment ii</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extBox 2">
            <a:extLst>
              <a:ext uri="{FF2B5EF4-FFF2-40B4-BE49-F238E27FC236}">
                <a16:creationId xmlns:a16="http://schemas.microsoft.com/office/drawing/2014/main" id="{E8CBB089-438E-40FB-9BE8-FE4FA528FFBC}"/>
              </a:ext>
            </a:extLst>
          </p:cNvPr>
          <p:cNvSpPr txBox="1"/>
          <p:nvPr/>
        </p:nvSpPr>
        <p:spPr>
          <a:xfrm>
            <a:off x="17300448" y="6973812"/>
            <a:ext cx="506972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240</a:t>
            </a:r>
            <a:r>
              <a:rPr kumimoji="0" lang="en-US" sz="5000" b="0" i="0" u="none" strike="noStrike" cap="none" spc="0" normalizeH="0" baseline="0" dirty="0">
                <a:ln>
                  <a:noFill/>
                </a:ln>
                <a:solidFill>
                  <a:srgbClr val="000000"/>
                </a:solidFill>
                <a:effectLst/>
                <a:uFillTx/>
                <a:latin typeface="+mj-lt"/>
                <a:ea typeface="+mj-ea"/>
                <a:cs typeface="+mj-cs"/>
                <a:sym typeface="Helvetica Light"/>
              </a:rPr>
              <a:t>x</a:t>
            </a:r>
            <a:r>
              <a:rPr kumimoji="0" lang="en-GH" sz="5000" b="0" i="0" u="none" strike="noStrike" cap="none" spc="0" normalizeH="0" baseline="0" dirty="0">
                <a:ln>
                  <a:noFill/>
                </a:ln>
                <a:solidFill>
                  <a:srgbClr val="000000"/>
                </a:solidFill>
                <a:effectLst/>
                <a:uFillTx/>
                <a:latin typeface="+mj-lt"/>
                <a:ea typeface="+mj-ea"/>
                <a:cs typeface="+mj-cs"/>
                <a:sym typeface="Helvetica Light"/>
              </a:rPr>
              <a:t>320</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pic>
        <p:nvPicPr>
          <p:cNvPr id="5" name="Picture 4" descr="A picture containing sitting, man&#10;&#10;Description automatically generated">
            <a:extLst>
              <a:ext uri="{FF2B5EF4-FFF2-40B4-BE49-F238E27FC236}">
                <a16:creationId xmlns:a16="http://schemas.microsoft.com/office/drawing/2014/main" id="{F4A312B2-994C-41E9-9948-F9EECEE4D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764" y="5696710"/>
            <a:ext cx="6096000" cy="4572000"/>
          </a:xfrm>
          <a:prstGeom prst="rect">
            <a:avLst/>
          </a:prstGeom>
        </p:spPr>
      </p:pic>
      <p:sp>
        <p:nvSpPr>
          <p:cNvPr id="11" name="TextBox 10">
            <a:extLst>
              <a:ext uri="{FF2B5EF4-FFF2-40B4-BE49-F238E27FC236}">
                <a16:creationId xmlns:a16="http://schemas.microsoft.com/office/drawing/2014/main" id="{1788C998-35BC-4D8A-80DD-397DB9D838CE}"/>
              </a:ext>
            </a:extLst>
          </p:cNvPr>
          <p:cNvSpPr txBox="1"/>
          <p:nvPr/>
        </p:nvSpPr>
        <p:spPr>
          <a:xfrm>
            <a:off x="2013829" y="7068999"/>
            <a:ext cx="224725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a:t>
            </a:r>
            <a:r>
              <a:rPr kumimoji="0" lang="en-US" sz="5000" b="0" i="0" u="none" strike="noStrike" cap="none" spc="0" normalizeH="0" baseline="0" dirty="0">
                <a:ln>
                  <a:noFill/>
                </a:ln>
                <a:solidFill>
                  <a:srgbClr val="000000"/>
                </a:solidFill>
                <a:effectLst/>
                <a:uFillTx/>
                <a:latin typeface="+mj-lt"/>
                <a:ea typeface="+mj-ea"/>
                <a:cs typeface="+mj-cs"/>
                <a:sym typeface="Helvetica Light"/>
              </a:rPr>
              <a:t>f</a:t>
            </a:r>
            <a:r>
              <a:rPr kumimoji="0" lang="en-GH" sz="5000" b="0" i="0" u="none" strike="noStrike" cap="none" spc="0" normalizeH="0" baseline="0" dirty="0">
                <a:ln>
                  <a:noFill/>
                </a:ln>
                <a:solidFill>
                  <a:srgbClr val="000000"/>
                </a:solidFill>
                <a:effectLst/>
                <a:uFillTx/>
                <a:latin typeface="+mj-lt"/>
                <a:ea typeface="+mj-ea"/>
                <a:cs typeface="+mj-cs"/>
                <a:sym typeface="Helvetica Light"/>
              </a:rPr>
              <a:t>l</a:t>
            </a:r>
            <a:r>
              <a:rPr kumimoji="0" lang="en-US" sz="5000" b="0" i="0" u="none" strike="noStrike" cap="none" spc="0" normalizeH="0" baseline="0" dirty="0">
                <a:ln>
                  <a:noFill/>
                </a:ln>
                <a:solidFill>
                  <a:srgbClr val="000000"/>
                </a:solidFill>
                <a:effectLst/>
                <a:uFillTx/>
                <a:latin typeface="+mj-lt"/>
                <a:ea typeface="+mj-ea"/>
                <a:cs typeface="+mj-cs"/>
                <a:sym typeface="Helvetica Light"/>
              </a:rPr>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 </a:t>
            </a:r>
            <a:r>
              <a:rPr kumimoji="0" lang="en-US" sz="5000" b="0" i="0" u="none" strike="noStrike" cap="none" spc="0" normalizeH="0" baseline="0" dirty="0">
                <a:ln>
                  <a:noFill/>
                </a:ln>
                <a:solidFill>
                  <a:srgbClr val="000000"/>
                </a:solidFill>
                <a:effectLst/>
                <a:uFillTx/>
                <a:latin typeface="+mj-lt"/>
                <a:ea typeface="+mj-ea"/>
                <a:cs typeface="+mj-cs"/>
                <a:sym typeface="Helvetica Light"/>
              </a:rPr>
              <a:t>f</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p>
        </p:txBody>
      </p:sp>
      <p:sp>
        <p:nvSpPr>
          <p:cNvPr id="12" name="TextBox 11">
            <a:extLst>
              <a:ext uri="{FF2B5EF4-FFF2-40B4-BE49-F238E27FC236}">
                <a16:creationId xmlns:a16="http://schemas.microsoft.com/office/drawing/2014/main" id="{9EA55830-F784-460D-A6BB-09DCC0C241C6}"/>
              </a:ext>
            </a:extLst>
          </p:cNvPr>
          <p:cNvSpPr txBox="1"/>
          <p:nvPr/>
        </p:nvSpPr>
        <p:spPr>
          <a:xfrm>
            <a:off x="5779008" y="10670018"/>
            <a:ext cx="976579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10. </a:t>
            </a:r>
            <a:r>
              <a:rPr lang="en-GH" dirty="0"/>
              <a:t>Op</a:t>
            </a:r>
            <a:r>
              <a:rPr lang="en-US" dirty="0"/>
              <a:t>t</a:t>
            </a:r>
            <a:r>
              <a:rPr lang="en-GH" dirty="0" err="1"/>
              <a:t>i</a:t>
            </a:r>
            <a:r>
              <a:rPr lang="en-US" dirty="0"/>
              <a:t>c</a:t>
            </a:r>
            <a:r>
              <a:rPr lang="en-GH" dirty="0"/>
              <a:t>a</a:t>
            </a:r>
            <a:r>
              <a:rPr lang="en-US" dirty="0"/>
              <a:t>l</a:t>
            </a:r>
            <a:r>
              <a:rPr lang="en-GH" dirty="0"/>
              <a:t> </a:t>
            </a:r>
            <a:r>
              <a:rPr lang="en-US" dirty="0"/>
              <a:t>f</a:t>
            </a:r>
            <a:r>
              <a:rPr lang="en-GH" dirty="0"/>
              <a:t>l</a:t>
            </a:r>
            <a:r>
              <a:rPr lang="en-US" dirty="0"/>
              <a:t>o</a:t>
            </a:r>
            <a:r>
              <a:rPr lang="en-GH" dirty="0"/>
              <a:t>w</a:t>
            </a:r>
            <a:r>
              <a:rPr kumimoji="0" lang="en-GH" sz="5000" b="0" i="0" u="none" strike="noStrike" cap="none" spc="0" normalizeH="0" baseline="0" dirty="0">
                <a:ln>
                  <a:noFill/>
                </a:ln>
                <a:solidFill>
                  <a:srgbClr val="000000"/>
                </a:solidFill>
                <a:effectLst/>
                <a:uFillTx/>
                <a:latin typeface="+mj-lt"/>
                <a:ea typeface="+mj-ea"/>
                <a:cs typeface="+mj-cs"/>
                <a:sym typeface="Helvetica Light"/>
              </a:rPr>
              <a:t> </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m</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p>
        </p:txBody>
      </p:sp>
    </p:spTree>
    <p:extLst>
      <p:ext uri="{BB962C8B-B14F-4D97-AF65-F5344CB8AC3E}">
        <p14:creationId xmlns:p14="http://schemas.microsoft.com/office/powerpoint/2010/main" val="288195945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l</a:t>
            </a:r>
            <a:r>
              <a:rPr lang="en-US" sz="7000" b="1" dirty="0">
                <a:latin typeface="Arial Narrow" charset="0"/>
                <a:ea typeface="Arial Narrow" charset="0"/>
                <a:cs typeface="Arial Narrow" charset="0"/>
              </a:rPr>
              <a:t>u</a:t>
            </a:r>
            <a:r>
              <a:rPr lang="en-GH" sz="7000" b="1" dirty="0">
                <a:latin typeface="Arial Narrow" charset="0"/>
                <a:ea typeface="Arial Narrow" charset="0"/>
                <a:cs typeface="Arial Narrow" charset="0"/>
              </a:rPr>
              <a:t>t</a:t>
            </a:r>
            <a:r>
              <a:rPr lang="en-US" sz="7000" b="1" dirty="0" err="1">
                <a:latin typeface="Arial Narrow" charset="0"/>
                <a:ea typeface="Arial Narrow" charset="0"/>
                <a:cs typeface="Arial Narrow" charset="0"/>
              </a:rPr>
              <a:t>i</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p</a:t>
            </a:r>
            <a:r>
              <a:rPr lang="en-US" sz="7000" b="1" dirty="0">
                <a:latin typeface="Arial Narrow" charset="0"/>
                <a:ea typeface="Arial Narrow" charset="0"/>
                <a:cs typeface="Arial Narrow" charset="0"/>
              </a:rPr>
              <a:t>p</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 – </a:t>
            </a:r>
            <a:r>
              <a:rPr lang="en-US" sz="7000" b="1" i="1" dirty="0">
                <a:latin typeface="Arial Narrow" charset="0"/>
                <a:ea typeface="Arial Narrow" charset="0"/>
                <a:cs typeface="Arial Narrow" charset="0"/>
              </a:rPr>
              <a:t>d</a:t>
            </a:r>
            <a:r>
              <a:rPr lang="en-GH" sz="7000" b="1" i="1" dirty="0">
                <a:latin typeface="Arial Narrow" charset="0"/>
                <a:ea typeface="Arial Narrow" charset="0"/>
                <a:cs typeface="Arial Narrow" charset="0"/>
              </a:rPr>
              <a:t>a</a:t>
            </a:r>
            <a:r>
              <a:rPr lang="en-US" sz="7000" b="1" i="1" dirty="0">
                <a:latin typeface="Arial Narrow" charset="0"/>
                <a:ea typeface="Arial Narrow" charset="0"/>
                <a:cs typeface="Arial Narrow" charset="0"/>
              </a:rPr>
              <a:t>t</a:t>
            </a:r>
            <a:r>
              <a:rPr lang="en-GH" sz="7000" b="1" i="1" dirty="0">
                <a:latin typeface="Arial Narrow" charset="0"/>
                <a:ea typeface="Arial Narrow" charset="0"/>
                <a:cs typeface="Arial Narrow" charset="0"/>
              </a:rPr>
              <a:t>a</a:t>
            </a:r>
            <a:r>
              <a:rPr lang="en-US" sz="7000" b="1" i="1" dirty="0">
                <a:latin typeface="Arial Narrow" charset="0"/>
                <a:ea typeface="Arial Narrow" charset="0"/>
                <a:cs typeface="Arial Narrow" charset="0"/>
              </a:rPr>
              <a:t>s</a:t>
            </a:r>
            <a:r>
              <a:rPr lang="en-GH" sz="7000" b="1" i="1" dirty="0">
                <a:latin typeface="Arial Narrow" charset="0"/>
                <a:ea typeface="Arial Narrow" charset="0"/>
                <a:cs typeface="Arial Narrow" charset="0"/>
              </a:rPr>
              <a:t>e</a:t>
            </a:r>
            <a:r>
              <a:rPr lang="en-US" sz="7000" b="1" i="1" dirty="0">
                <a:latin typeface="Arial Narrow" charset="0"/>
                <a:ea typeface="Arial Narrow" charset="0"/>
                <a:cs typeface="Arial Narrow" charset="0"/>
              </a:rPr>
              <a:t>t</a:t>
            </a:r>
            <a:r>
              <a:rPr lang="en-GH" sz="7000" b="1" i="1" dirty="0">
                <a:latin typeface="Arial Narrow" charset="0"/>
                <a:ea typeface="Arial Narrow" charset="0"/>
                <a:cs typeface="Arial Narrow" charset="0"/>
              </a:rPr>
              <a:t> division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extBox 2">
            <a:extLst>
              <a:ext uri="{FF2B5EF4-FFF2-40B4-BE49-F238E27FC236}">
                <a16:creationId xmlns:a16="http://schemas.microsoft.com/office/drawing/2014/main" id="{CB27A322-65C3-40BF-A532-02B24F4FBF5B}"/>
              </a:ext>
            </a:extLst>
          </p:cNvPr>
          <p:cNvSpPr txBox="1"/>
          <p:nvPr/>
        </p:nvSpPr>
        <p:spPr>
          <a:xfrm>
            <a:off x="1572768" y="4234691"/>
            <a:ext cx="17775936" cy="75309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6000" dirty="0"/>
              <a:t>Total Images: 20696</a:t>
            </a:r>
            <a:endParaRPr lang="en-GH" sz="6000" dirty="0"/>
          </a:p>
          <a:p>
            <a:pPr algn="l"/>
            <a:endParaRPr lang="en-GH" sz="6000" dirty="0"/>
          </a:p>
          <a:p>
            <a:pPr algn="l"/>
            <a:r>
              <a:rPr lang="en-US" sz="6000" dirty="0"/>
              <a:t>Train samples: 16556</a:t>
            </a:r>
            <a:endParaRPr lang="en-GH" sz="6000" dirty="0"/>
          </a:p>
          <a:p>
            <a:pPr algn="l"/>
            <a:endParaRPr lang="en-GH" sz="6000" dirty="0"/>
          </a:p>
          <a:p>
            <a:pPr algn="l"/>
            <a:r>
              <a:rPr lang="en-US" sz="6000" dirty="0"/>
              <a:t>Validation samples: 4140</a:t>
            </a:r>
            <a:endParaRPr lang="en-GH" sz="6000" dirty="0"/>
          </a:p>
          <a:p>
            <a:pPr algn="l"/>
            <a:endParaRPr lang="en-GH" sz="6000" dirty="0"/>
          </a:p>
          <a:p>
            <a:pPr algn="l"/>
            <a:r>
              <a:rPr lang="en-US" sz="6000" dirty="0"/>
              <a:t>Number of labels: 20696</a:t>
            </a:r>
            <a:endParaRPr lang="en-GH" sz="6000" dirty="0"/>
          </a:p>
          <a:p>
            <a:pPr algn="l"/>
            <a:endParaRPr kumimoji="0" lang="en-US" sz="6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888873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2001835"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857250" indent="-857250" algn="l">
              <a:buFontTx/>
              <a:buChar char="-"/>
              <a:defRPr sz="2800">
                <a:solidFill>
                  <a:srgbClr val="253957"/>
                </a:solidFill>
                <a:latin typeface="+mn-lt"/>
                <a:ea typeface="+mn-ea"/>
                <a:cs typeface="+mn-cs"/>
                <a:sym typeface="Arial Narrow"/>
              </a:defRPr>
            </a:pPr>
            <a:r>
              <a:rPr lang="en-US" sz="5400" dirty="0"/>
              <a:t>Images have special characteristics;</a:t>
            </a:r>
          </a:p>
          <a:p>
            <a:pPr marL="857250" indent="-857250" algn="l">
              <a:buFontTx/>
              <a:buChar char="-"/>
              <a:defRPr sz="2800">
                <a:solidFill>
                  <a:srgbClr val="253957"/>
                </a:solidFill>
                <a:latin typeface="+mn-lt"/>
                <a:ea typeface="+mn-ea"/>
                <a:cs typeface="+mn-cs"/>
                <a:sym typeface="Arial Narrow"/>
              </a:defRPr>
            </a:pPr>
            <a:r>
              <a:rPr lang="en-US" sz="5400" dirty="0"/>
              <a:t>Videos have specific temporal resolution characteristics i.e. frame per second (fps);</a:t>
            </a:r>
          </a:p>
          <a:p>
            <a:pPr marL="857250" indent="-857250" algn="l">
              <a:buFontTx/>
              <a:buChar char="-"/>
              <a:defRPr sz="2800">
                <a:solidFill>
                  <a:srgbClr val="253957"/>
                </a:solidFill>
                <a:latin typeface="+mn-lt"/>
                <a:ea typeface="+mn-ea"/>
                <a:cs typeface="+mn-cs"/>
                <a:sym typeface="Arial Narrow"/>
              </a:defRPr>
            </a:pPr>
            <a:r>
              <a:rPr lang="en-US" sz="5400" dirty="0"/>
              <a:t>Optical Flow is the pattern of apparent motion of an object in a visual scene caused by the relative motion between an observer and the scene;</a:t>
            </a:r>
          </a:p>
          <a:p>
            <a:pPr marL="857250" indent="-857250" algn="l">
              <a:buFontTx/>
              <a:buChar char="-"/>
              <a:defRPr sz="2800">
                <a:solidFill>
                  <a:srgbClr val="253957"/>
                </a:solidFill>
                <a:latin typeface="+mn-lt"/>
                <a:ea typeface="+mn-ea"/>
                <a:cs typeface="+mn-cs"/>
                <a:sym typeface="Arial Narrow"/>
              </a:defRPr>
            </a:pPr>
            <a:r>
              <a:rPr lang="en-US" sz="5400" dirty="0"/>
              <a:t>Computer Vision technique.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CA748A90-3880-4359-9275-E3EAAC980ACC}"/>
              </a:ext>
            </a:extLst>
          </p:cNvPr>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l</a:t>
            </a:r>
            <a:r>
              <a:rPr lang="en-US" sz="7000" b="1" dirty="0">
                <a:latin typeface="Arial Narrow" charset="0"/>
                <a:ea typeface="Arial Narrow" charset="0"/>
                <a:cs typeface="Arial Narrow" charset="0"/>
              </a:rPr>
              <a:t>u</a:t>
            </a:r>
            <a:r>
              <a:rPr lang="en-GH" sz="7000" b="1" dirty="0">
                <a:latin typeface="Arial Narrow" charset="0"/>
                <a:ea typeface="Arial Narrow" charset="0"/>
                <a:cs typeface="Arial Narrow" charset="0"/>
              </a:rPr>
              <a:t>t</a:t>
            </a:r>
            <a:r>
              <a:rPr lang="en-US" sz="7000" b="1" dirty="0" err="1">
                <a:latin typeface="Arial Narrow" charset="0"/>
                <a:ea typeface="Arial Narrow" charset="0"/>
                <a:cs typeface="Arial Narrow" charset="0"/>
              </a:rPr>
              <a:t>i</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p</a:t>
            </a:r>
            <a:r>
              <a:rPr lang="en-US" sz="7000" b="1" dirty="0">
                <a:latin typeface="Arial Narrow" charset="0"/>
                <a:ea typeface="Arial Narrow" charset="0"/>
                <a:cs typeface="Arial Narrow" charset="0"/>
              </a:rPr>
              <a:t>p</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extBox 2">
            <a:extLst>
              <a:ext uri="{FF2B5EF4-FFF2-40B4-BE49-F238E27FC236}">
                <a16:creationId xmlns:a16="http://schemas.microsoft.com/office/drawing/2014/main" id="{CB27A322-65C3-40BF-A532-02B24F4FBF5B}"/>
              </a:ext>
            </a:extLst>
          </p:cNvPr>
          <p:cNvSpPr txBox="1"/>
          <p:nvPr/>
        </p:nvSpPr>
        <p:spPr>
          <a:xfrm>
            <a:off x="1190931" y="3500569"/>
            <a:ext cx="10744883" cy="8608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GH" dirty="0"/>
              <a:t>F</a:t>
            </a:r>
            <a:r>
              <a:rPr lang="en-US" dirty="0" err="1"/>
              <a:t>i</a:t>
            </a:r>
            <a:r>
              <a:rPr lang="en-GH" dirty="0"/>
              <a:t>g</a:t>
            </a:r>
            <a:r>
              <a:rPr lang="en-US" dirty="0"/>
              <a:t>u</a:t>
            </a:r>
            <a:r>
              <a:rPr lang="en-GH" dirty="0"/>
              <a:t>r</a:t>
            </a:r>
            <a:r>
              <a:rPr lang="en-US" dirty="0"/>
              <a:t>e</a:t>
            </a:r>
            <a:r>
              <a:rPr lang="en-GH" dirty="0"/>
              <a:t> 11. NVIDIA </a:t>
            </a:r>
            <a:r>
              <a:rPr lang="en-US" dirty="0"/>
              <a:t>C</a:t>
            </a:r>
            <a:r>
              <a:rPr lang="en-GH" dirty="0"/>
              <a:t>N</a:t>
            </a:r>
            <a:r>
              <a:rPr lang="en-US" dirty="0"/>
              <a:t>N</a:t>
            </a:r>
            <a:r>
              <a:rPr lang="en-GH" dirty="0"/>
              <a:t> </a:t>
            </a:r>
            <a:r>
              <a:rPr lang="en-US" dirty="0"/>
              <a:t>a</a:t>
            </a:r>
            <a:r>
              <a:rPr lang="en-GH" dirty="0"/>
              <a:t>r</a:t>
            </a:r>
            <a:r>
              <a:rPr lang="en-US" dirty="0"/>
              <a:t>c</a:t>
            </a:r>
            <a:r>
              <a:rPr lang="en-GH" dirty="0"/>
              <a:t>h</a:t>
            </a:r>
            <a:r>
              <a:rPr lang="en-US" dirty="0" err="1"/>
              <a:t>i</a:t>
            </a:r>
            <a:r>
              <a:rPr lang="en-GH" dirty="0"/>
              <a:t>t</a:t>
            </a:r>
            <a:r>
              <a:rPr lang="en-US" dirty="0"/>
              <a:t>e</a:t>
            </a:r>
            <a:r>
              <a:rPr lang="en-GH" dirty="0"/>
              <a:t>c</a:t>
            </a:r>
            <a:r>
              <a:rPr lang="en-US" dirty="0"/>
              <a:t>t</a:t>
            </a:r>
            <a:r>
              <a:rPr lang="en-GH" dirty="0"/>
              <a:t>u</a:t>
            </a:r>
            <a:r>
              <a:rPr lang="en-US" dirty="0"/>
              <a:t>r</a:t>
            </a:r>
            <a:r>
              <a:rPr lang="en-GH" dirty="0"/>
              <a:t>e </a:t>
            </a:r>
            <a:r>
              <a:rPr lang="en-US" dirty="0"/>
              <a:t>f</a:t>
            </a:r>
            <a:r>
              <a:rPr lang="en-GH" dirty="0"/>
              <a:t>o</a:t>
            </a:r>
            <a:r>
              <a:rPr lang="en-US" dirty="0"/>
              <a:t>r</a:t>
            </a:r>
            <a:r>
              <a:rPr lang="en-GH" dirty="0"/>
              <a:t> </a:t>
            </a:r>
            <a:r>
              <a:rPr lang="en-US" dirty="0"/>
              <a:t>E</a:t>
            </a:r>
            <a:r>
              <a:rPr lang="en-GH" dirty="0"/>
              <a:t>n</a:t>
            </a:r>
            <a:r>
              <a:rPr lang="en-US" dirty="0"/>
              <a:t>d</a:t>
            </a:r>
            <a:r>
              <a:rPr lang="en-GH" dirty="0"/>
              <a:t> </a:t>
            </a:r>
            <a:r>
              <a:rPr lang="en-US" dirty="0"/>
              <a:t>t</a:t>
            </a:r>
            <a:r>
              <a:rPr lang="en-GH" dirty="0"/>
              <a:t>o </a:t>
            </a:r>
            <a:r>
              <a:rPr lang="en-US" dirty="0"/>
              <a:t>E</a:t>
            </a:r>
            <a:r>
              <a:rPr lang="en-GH" dirty="0"/>
              <a:t>n</a:t>
            </a:r>
            <a:r>
              <a:rPr lang="en-US" dirty="0"/>
              <a:t>d</a:t>
            </a:r>
            <a:r>
              <a:rPr lang="en-GH" dirty="0"/>
              <a:t> </a:t>
            </a:r>
            <a:r>
              <a:rPr lang="en-US" dirty="0"/>
              <a:t>l</a:t>
            </a:r>
            <a:r>
              <a:rPr lang="en-GH" dirty="0"/>
              <a:t>e</a:t>
            </a:r>
            <a:r>
              <a:rPr lang="en-US" dirty="0"/>
              <a:t>a</a:t>
            </a:r>
            <a:r>
              <a:rPr lang="en-GH" dirty="0"/>
              <a:t>r</a:t>
            </a:r>
            <a:r>
              <a:rPr lang="en-US" dirty="0"/>
              <a:t>n</a:t>
            </a:r>
            <a:r>
              <a:rPr lang="en-GH" dirty="0" err="1"/>
              <a:t>i</a:t>
            </a:r>
            <a:r>
              <a:rPr lang="en-US" dirty="0"/>
              <a:t>n</a:t>
            </a:r>
            <a:r>
              <a:rPr lang="en-GH" dirty="0"/>
              <a:t>g </a:t>
            </a:r>
            <a:r>
              <a:rPr lang="en-US" dirty="0"/>
              <a:t>f</a:t>
            </a:r>
            <a:r>
              <a:rPr lang="en-GH" dirty="0"/>
              <a:t>o</a:t>
            </a:r>
            <a:r>
              <a:rPr lang="en-US" dirty="0"/>
              <a:t>r</a:t>
            </a:r>
            <a:r>
              <a:rPr lang="en-GH" dirty="0"/>
              <a:t> </a:t>
            </a:r>
            <a:r>
              <a:rPr lang="en-US" dirty="0"/>
              <a:t>s</a:t>
            </a:r>
            <a:r>
              <a:rPr lang="en-GH" dirty="0"/>
              <a:t>e</a:t>
            </a:r>
            <a:r>
              <a:rPr lang="en-US" dirty="0"/>
              <a:t>l</a:t>
            </a:r>
            <a:r>
              <a:rPr lang="en-GH" dirty="0"/>
              <a:t>f-</a:t>
            </a:r>
            <a:r>
              <a:rPr lang="en-US" dirty="0"/>
              <a:t>d</a:t>
            </a:r>
            <a:r>
              <a:rPr lang="en-GH" dirty="0"/>
              <a:t>r</a:t>
            </a:r>
            <a:r>
              <a:rPr lang="en-US" dirty="0" err="1"/>
              <a:t>i</a:t>
            </a:r>
            <a:r>
              <a:rPr lang="en-GH" dirty="0"/>
              <a:t>v</a:t>
            </a:r>
            <a:r>
              <a:rPr lang="en-US" dirty="0" err="1"/>
              <a:t>i</a:t>
            </a:r>
            <a:r>
              <a:rPr lang="en-GH" dirty="0"/>
              <a:t>n</a:t>
            </a:r>
            <a:r>
              <a:rPr lang="en-US" dirty="0"/>
              <a:t>g</a:t>
            </a:r>
            <a:r>
              <a:rPr lang="en-GH" dirty="0"/>
              <a:t> </a:t>
            </a:r>
            <a:r>
              <a:rPr lang="en-US" dirty="0"/>
              <a:t>c</a:t>
            </a:r>
            <a:r>
              <a:rPr lang="en-GH" dirty="0"/>
              <a:t>a</a:t>
            </a:r>
            <a:r>
              <a:rPr lang="en-US" dirty="0"/>
              <a:t>r</a:t>
            </a:r>
            <a:r>
              <a:rPr lang="en-GH" dirty="0"/>
              <a:t>s [9]</a:t>
            </a:r>
          </a:p>
          <a:p>
            <a:pPr algn="l"/>
            <a:endParaRPr kumimoji="0" lang="en-GH" sz="5000" b="0" i="0" u="none" strike="noStrike" cap="none" spc="0" normalizeH="0" baseline="0" dirty="0">
              <a:ln>
                <a:noFill/>
              </a:ln>
              <a:solidFill>
                <a:srgbClr val="000000"/>
              </a:solidFill>
              <a:effectLst/>
              <a:uFillTx/>
              <a:latin typeface="+mj-lt"/>
              <a:ea typeface="+mj-ea"/>
              <a:cs typeface="+mj-cs"/>
              <a:sym typeface="Helvetica Light"/>
            </a:endParaRPr>
          </a:p>
          <a:p>
            <a:pPr algn="l"/>
            <a:endParaRPr lang="en-GH" dirty="0"/>
          </a:p>
          <a:p>
            <a:pPr algn="l"/>
            <a:r>
              <a:rPr lang="en-US" dirty="0"/>
              <a:t>T</a:t>
            </a:r>
            <a:r>
              <a:rPr lang="en-GH" dirty="0"/>
              <a:t>r</a:t>
            </a:r>
            <a:r>
              <a:rPr lang="en-US" dirty="0"/>
              <a:t>a</a:t>
            </a:r>
            <a:r>
              <a:rPr lang="en-GH" dirty="0" err="1"/>
              <a:t>i</a:t>
            </a:r>
            <a:r>
              <a:rPr lang="en-US" dirty="0"/>
              <a:t>n</a:t>
            </a:r>
            <a:r>
              <a:rPr lang="en-GH" dirty="0" err="1"/>
              <a:t>ing</a:t>
            </a:r>
            <a:r>
              <a:rPr lang="en-GH" dirty="0"/>
              <a:t> </a:t>
            </a:r>
            <a:r>
              <a:rPr lang="en-US" dirty="0"/>
              <a:t>d</a:t>
            </a:r>
            <a:r>
              <a:rPr lang="en-GH" dirty="0"/>
              <a:t>o</a:t>
            </a:r>
            <a:r>
              <a:rPr lang="en-US" dirty="0"/>
              <a:t>n</a:t>
            </a:r>
            <a:r>
              <a:rPr lang="en-GH" dirty="0"/>
              <a:t>e </a:t>
            </a:r>
            <a:r>
              <a:rPr lang="en-US" dirty="0"/>
              <a:t>o</a:t>
            </a:r>
            <a:r>
              <a:rPr lang="en-GH" dirty="0"/>
              <a:t>n ubuntu 18.04 with a NVIDIA GEFORCE GTX 1060 </a:t>
            </a:r>
            <a:r>
              <a:rPr lang="en-US" dirty="0"/>
              <a:t>C</a:t>
            </a:r>
            <a:r>
              <a:rPr lang="en-GH" dirty="0" err="1"/>
              <a:t>uda</a:t>
            </a:r>
            <a:r>
              <a:rPr lang="en-GH" dirty="0"/>
              <a:t> Enabled GPU </a:t>
            </a:r>
            <a:r>
              <a:rPr lang="en-US" dirty="0"/>
              <a:t>u</a:t>
            </a:r>
            <a:r>
              <a:rPr lang="en-GH" dirty="0"/>
              <a:t>s</a:t>
            </a:r>
            <a:r>
              <a:rPr lang="en-US" dirty="0" err="1"/>
              <a:t>i</a:t>
            </a:r>
            <a:r>
              <a:rPr lang="en-GH" dirty="0"/>
              <a:t>n</a:t>
            </a:r>
            <a:r>
              <a:rPr lang="en-US" dirty="0"/>
              <a:t>g</a:t>
            </a:r>
            <a:r>
              <a:rPr lang="en-GH" dirty="0"/>
              <a:t> </a:t>
            </a:r>
            <a:r>
              <a:rPr lang="en-US" dirty="0"/>
              <a:t>t</a:t>
            </a:r>
            <a:r>
              <a:rPr lang="en-GH" dirty="0"/>
              <a:t>h</a:t>
            </a:r>
            <a:r>
              <a:rPr lang="en-US" dirty="0" err="1"/>
              <a:t>i</a:t>
            </a:r>
            <a:r>
              <a:rPr lang="en-GH" dirty="0"/>
              <a:t>s architecture which is continually adjusted for better res</a:t>
            </a:r>
            <a:r>
              <a:rPr lang="en-US" dirty="0"/>
              <a:t>u</a:t>
            </a:r>
            <a:r>
              <a:rPr lang="en-GH" dirty="0"/>
              <a:t>l</a:t>
            </a:r>
            <a:r>
              <a:rPr lang="en-US" dirty="0"/>
              <a:t>t</a:t>
            </a:r>
            <a:r>
              <a:rPr lang="en-GH" dirty="0"/>
              <a:t>s.</a:t>
            </a:r>
            <a:endParaRPr lang="en-US" dirty="0"/>
          </a:p>
          <a:p>
            <a:pPr algn="l"/>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pic>
        <p:nvPicPr>
          <p:cNvPr id="4" name="Picture 3">
            <a:extLst>
              <a:ext uri="{FF2B5EF4-FFF2-40B4-BE49-F238E27FC236}">
                <a16:creationId xmlns:a16="http://schemas.microsoft.com/office/drawing/2014/main" id="{6B5BBA9E-364E-4E80-B8B3-8E44D45511AD}"/>
              </a:ext>
            </a:extLst>
          </p:cNvPr>
          <p:cNvPicPr>
            <a:picLocks noChangeAspect="1"/>
          </p:cNvPicPr>
          <p:nvPr/>
        </p:nvPicPr>
        <p:blipFill>
          <a:blip r:embed="rId3"/>
          <a:stretch>
            <a:fillRect/>
          </a:stretch>
        </p:blipFill>
        <p:spPr>
          <a:xfrm>
            <a:off x="13732954" y="3524914"/>
            <a:ext cx="7188518" cy="9076286"/>
          </a:xfrm>
          <a:prstGeom prst="rect">
            <a:avLst/>
          </a:prstGeom>
        </p:spPr>
      </p:pic>
    </p:spTree>
    <p:extLst>
      <p:ext uri="{BB962C8B-B14F-4D97-AF65-F5344CB8AC3E}">
        <p14:creationId xmlns:p14="http://schemas.microsoft.com/office/powerpoint/2010/main" val="124301094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u</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s</a:t>
            </a:r>
            <a:r>
              <a:rPr lang="en-GH" sz="7000" b="1" dirty="0" err="1">
                <a:latin typeface="Arial Narrow" charset="0"/>
                <a:ea typeface="Arial Narrow" charset="0"/>
                <a:cs typeface="Arial Narrow" charset="0"/>
              </a:rPr>
              <a:t>ults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5" name="Picture 4">
            <a:extLst>
              <a:ext uri="{FF2B5EF4-FFF2-40B4-BE49-F238E27FC236}">
                <a16:creationId xmlns:a16="http://schemas.microsoft.com/office/drawing/2014/main" id="{0C8EE294-2AD5-44E1-86B5-B3A7B4C9A16D}"/>
              </a:ext>
            </a:extLst>
          </p:cNvPr>
          <p:cNvPicPr>
            <a:picLocks noChangeAspect="1"/>
          </p:cNvPicPr>
          <p:nvPr/>
        </p:nvPicPr>
        <p:blipFill>
          <a:blip r:embed="rId3"/>
          <a:stretch>
            <a:fillRect/>
          </a:stretch>
        </p:blipFill>
        <p:spPr>
          <a:xfrm>
            <a:off x="1676562" y="4654730"/>
            <a:ext cx="17802225" cy="6477000"/>
          </a:xfrm>
          <a:prstGeom prst="rect">
            <a:avLst/>
          </a:prstGeom>
        </p:spPr>
      </p:pic>
      <p:sp>
        <p:nvSpPr>
          <p:cNvPr id="6" name="TextBox 5">
            <a:extLst>
              <a:ext uri="{FF2B5EF4-FFF2-40B4-BE49-F238E27FC236}">
                <a16:creationId xmlns:a16="http://schemas.microsoft.com/office/drawing/2014/main" id="{7BA2A91B-0EC1-460C-9CB9-ADBCAA41B76E}"/>
              </a:ext>
            </a:extLst>
          </p:cNvPr>
          <p:cNvSpPr txBox="1"/>
          <p:nvPr/>
        </p:nvSpPr>
        <p:spPr>
          <a:xfrm>
            <a:off x="1818691" y="11722057"/>
            <a:ext cx="856889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12. </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n</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n</a:t>
            </a:r>
            <a:r>
              <a:rPr kumimoji="0" lang="en-GH" sz="5000" b="0" i="0" u="none" strike="noStrike" cap="none" spc="0" normalizeH="0" baseline="0" dirty="0">
                <a:ln>
                  <a:noFill/>
                </a:ln>
                <a:solidFill>
                  <a:srgbClr val="000000"/>
                </a:solidFill>
                <a:effectLst/>
                <a:uFillTx/>
                <a:latin typeface="+mj-lt"/>
                <a:ea typeface="+mj-ea"/>
                <a:cs typeface="+mj-cs"/>
                <a:sym typeface="Helvetica Light"/>
              </a:rPr>
              <a:t>g </a:t>
            </a:r>
            <a:r>
              <a:rPr kumimoji="0" lang="en-US" sz="5000" b="0" i="0" u="none" strike="noStrike" cap="none" spc="0" normalizeH="0" baseline="0" dirty="0">
                <a:ln>
                  <a:noFill/>
                </a:ln>
                <a:solidFill>
                  <a:srgbClr val="000000"/>
                </a:solidFill>
                <a:effectLst/>
                <a:uFillTx/>
                <a:latin typeface="+mj-lt"/>
                <a:ea typeface="+mj-ea"/>
                <a:cs typeface="+mj-cs"/>
                <a:sym typeface="Helvetica Light"/>
              </a:rPr>
              <a:t>r</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u</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t 1</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20244762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u</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s</a:t>
            </a:r>
            <a:r>
              <a:rPr lang="en-GH" sz="7000" b="1" dirty="0" err="1">
                <a:latin typeface="Arial Narrow" charset="0"/>
                <a:ea typeface="Arial Narrow" charset="0"/>
                <a:cs typeface="Arial Narrow" charset="0"/>
              </a:rPr>
              <a:t>ults</a:t>
            </a:r>
            <a:r>
              <a:rPr lang="en-GH" sz="7000" b="1" dirty="0">
                <a:latin typeface="Arial Narrow" charset="0"/>
                <a:ea typeface="Arial Narrow" charset="0"/>
                <a:cs typeface="Arial Narrow" charset="0"/>
              </a:rPr>
              <a:t> – </a:t>
            </a:r>
            <a:r>
              <a:rPr lang="en-US" sz="7000" b="1" i="1" dirty="0">
                <a:latin typeface="Arial Narrow" charset="0"/>
                <a:ea typeface="Arial Narrow" charset="0"/>
                <a:cs typeface="Arial Narrow" charset="0"/>
              </a:rPr>
              <a:t>A</a:t>
            </a:r>
            <a:r>
              <a:rPr lang="en-GH" sz="7000" b="1" i="1" dirty="0">
                <a:latin typeface="Arial Narrow" charset="0"/>
                <a:ea typeface="Arial Narrow" charset="0"/>
                <a:cs typeface="Arial Narrow" charset="0"/>
              </a:rPr>
              <a:t>f</a:t>
            </a:r>
            <a:r>
              <a:rPr lang="en-US" sz="7000" b="1" i="1" dirty="0">
                <a:latin typeface="Arial Narrow" charset="0"/>
                <a:ea typeface="Arial Narrow" charset="0"/>
                <a:cs typeface="Arial Narrow" charset="0"/>
              </a:rPr>
              <a:t>t</a:t>
            </a:r>
            <a:r>
              <a:rPr lang="en-GH" sz="7000" b="1" i="1" dirty="0">
                <a:latin typeface="Arial Narrow" charset="0"/>
                <a:ea typeface="Arial Narrow" charset="0"/>
                <a:cs typeface="Arial Narrow" charset="0"/>
              </a:rPr>
              <a:t>e</a:t>
            </a:r>
            <a:r>
              <a:rPr lang="en-US" sz="7000" b="1" i="1" dirty="0">
                <a:latin typeface="Arial Narrow" charset="0"/>
                <a:ea typeface="Arial Narrow" charset="0"/>
                <a:cs typeface="Arial Narrow" charset="0"/>
              </a:rPr>
              <a:t>r</a:t>
            </a:r>
            <a:r>
              <a:rPr lang="en-GH" sz="7000" b="1" i="1" dirty="0">
                <a:latin typeface="Arial Narrow" charset="0"/>
                <a:ea typeface="Arial Narrow" charset="0"/>
                <a:cs typeface="Arial Narrow" charset="0"/>
              </a:rPr>
              <a:t> </a:t>
            </a:r>
            <a:r>
              <a:rPr lang="en-US" sz="7000" b="1" i="1" dirty="0">
                <a:latin typeface="Arial Narrow" charset="0"/>
                <a:ea typeface="Arial Narrow" charset="0"/>
                <a:cs typeface="Arial Narrow" charset="0"/>
              </a:rPr>
              <a:t>s</a:t>
            </a:r>
            <a:r>
              <a:rPr lang="en-GH" sz="7000" b="1" i="1" dirty="0">
                <a:latin typeface="Arial Narrow" charset="0"/>
                <a:ea typeface="Arial Narrow" charset="0"/>
                <a:cs typeface="Arial Narrow" charset="0"/>
              </a:rPr>
              <a:t>o</a:t>
            </a:r>
            <a:r>
              <a:rPr lang="en-US" sz="7000" b="1" i="1" dirty="0">
                <a:latin typeface="Arial Narrow" charset="0"/>
                <a:ea typeface="Arial Narrow" charset="0"/>
                <a:cs typeface="Arial Narrow" charset="0"/>
              </a:rPr>
              <a:t>m</a:t>
            </a:r>
            <a:r>
              <a:rPr lang="en-GH" sz="7000" b="1" i="1" dirty="0">
                <a:latin typeface="Arial Narrow" charset="0"/>
                <a:ea typeface="Arial Narrow" charset="0"/>
                <a:cs typeface="Arial Narrow" charset="0"/>
              </a:rPr>
              <a:t>e </a:t>
            </a:r>
            <a:r>
              <a:rPr lang="en-US" sz="7000" b="1" i="1" dirty="0">
                <a:latin typeface="Arial Narrow" charset="0"/>
                <a:ea typeface="Arial Narrow" charset="0"/>
                <a:cs typeface="Arial Narrow" charset="0"/>
              </a:rPr>
              <a:t>a</a:t>
            </a:r>
            <a:r>
              <a:rPr lang="en-GH" sz="7000" b="1" i="1" dirty="0">
                <a:latin typeface="Arial Narrow" charset="0"/>
                <a:ea typeface="Arial Narrow" charset="0"/>
                <a:cs typeface="Arial Narrow" charset="0"/>
              </a:rPr>
              <a:t>d</a:t>
            </a:r>
            <a:r>
              <a:rPr lang="en-US" sz="7000" b="1" i="1" dirty="0">
                <a:latin typeface="Arial Narrow" charset="0"/>
                <a:ea typeface="Arial Narrow" charset="0"/>
                <a:cs typeface="Arial Narrow" charset="0"/>
              </a:rPr>
              <a:t>j</a:t>
            </a:r>
            <a:r>
              <a:rPr lang="en-GH" sz="7000" b="1" i="1" dirty="0">
                <a:latin typeface="Arial Narrow" charset="0"/>
                <a:ea typeface="Arial Narrow" charset="0"/>
                <a:cs typeface="Arial Narrow" charset="0"/>
              </a:rPr>
              <a:t>u</a:t>
            </a:r>
            <a:r>
              <a:rPr lang="en-US" sz="7000" b="1" i="1" dirty="0">
                <a:latin typeface="Arial Narrow" charset="0"/>
                <a:ea typeface="Arial Narrow" charset="0"/>
                <a:cs typeface="Arial Narrow" charset="0"/>
              </a:rPr>
              <a:t>s</a:t>
            </a:r>
            <a:r>
              <a:rPr lang="en-GH" sz="7000" b="1" i="1" dirty="0">
                <a:latin typeface="Arial Narrow" charset="0"/>
                <a:ea typeface="Arial Narrow" charset="0"/>
                <a:cs typeface="Arial Narrow" charset="0"/>
              </a:rPr>
              <a:t>t</a:t>
            </a:r>
            <a:r>
              <a:rPr lang="en-US" sz="7000" b="1" i="1" dirty="0">
                <a:latin typeface="Arial Narrow" charset="0"/>
                <a:ea typeface="Arial Narrow" charset="0"/>
                <a:cs typeface="Arial Narrow" charset="0"/>
              </a:rPr>
              <a:t>m</a:t>
            </a:r>
            <a:r>
              <a:rPr lang="en-GH" sz="7000" b="1" i="1" dirty="0">
                <a:latin typeface="Arial Narrow" charset="0"/>
                <a:ea typeface="Arial Narrow" charset="0"/>
                <a:cs typeface="Arial Narrow" charset="0"/>
              </a:rPr>
              <a:t>e</a:t>
            </a:r>
            <a:r>
              <a:rPr lang="en-US" sz="7000" b="1" i="1" dirty="0">
                <a:latin typeface="Arial Narrow" charset="0"/>
                <a:ea typeface="Arial Narrow" charset="0"/>
                <a:cs typeface="Arial Narrow" charset="0"/>
              </a:rPr>
              <a:t>n</a:t>
            </a:r>
            <a:r>
              <a:rPr lang="en-GH" sz="7000" b="1" i="1" dirty="0">
                <a:latin typeface="Arial Narrow" charset="0"/>
                <a:ea typeface="Arial Narrow" charset="0"/>
                <a:cs typeface="Arial Narrow" charset="0"/>
              </a:rPr>
              <a:t>t</a:t>
            </a:r>
            <a:r>
              <a:rPr lang="en-US" sz="7000" b="1" i="1" dirty="0">
                <a:latin typeface="Arial Narrow" charset="0"/>
                <a:ea typeface="Arial Narrow" charset="0"/>
                <a:cs typeface="Arial Narrow" charset="0"/>
              </a:rPr>
              <a:t>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3" name="Picture 2">
            <a:extLst>
              <a:ext uri="{FF2B5EF4-FFF2-40B4-BE49-F238E27FC236}">
                <a16:creationId xmlns:a16="http://schemas.microsoft.com/office/drawing/2014/main" id="{E1843FAF-26AB-4594-AF7D-AE322596B389}"/>
              </a:ext>
            </a:extLst>
          </p:cNvPr>
          <p:cNvPicPr>
            <a:picLocks noChangeAspect="1"/>
          </p:cNvPicPr>
          <p:nvPr/>
        </p:nvPicPr>
        <p:blipFill>
          <a:blip r:embed="rId3"/>
          <a:stretch>
            <a:fillRect/>
          </a:stretch>
        </p:blipFill>
        <p:spPr>
          <a:xfrm>
            <a:off x="1676562" y="4372568"/>
            <a:ext cx="17821275" cy="6743700"/>
          </a:xfrm>
          <a:prstGeom prst="rect">
            <a:avLst/>
          </a:prstGeom>
        </p:spPr>
      </p:pic>
      <p:sp>
        <p:nvSpPr>
          <p:cNvPr id="4" name="TextBox 3">
            <a:extLst>
              <a:ext uri="{FF2B5EF4-FFF2-40B4-BE49-F238E27FC236}">
                <a16:creationId xmlns:a16="http://schemas.microsoft.com/office/drawing/2014/main" id="{D5E04C58-DEA6-468B-80B4-D53928C426CD}"/>
              </a:ext>
            </a:extLst>
          </p:cNvPr>
          <p:cNvSpPr txBox="1"/>
          <p:nvPr/>
        </p:nvSpPr>
        <p:spPr>
          <a:xfrm>
            <a:off x="1676562" y="11703769"/>
            <a:ext cx="808923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GH" dirty="0"/>
              <a:t>Figure 13. </a:t>
            </a:r>
            <a:r>
              <a:rPr kumimoji="0" lang="en-GH" sz="5000" b="0" i="0" u="none" strike="noStrike" cap="none" spc="0" normalizeH="0" baseline="0" dirty="0">
                <a:ln>
                  <a:noFill/>
                </a:ln>
                <a:solidFill>
                  <a:srgbClr val="000000"/>
                </a:solidFill>
                <a:effectLst/>
                <a:uFillTx/>
                <a:latin typeface="+mj-lt"/>
                <a:ea typeface="+mj-ea"/>
                <a:cs typeface="+mj-cs"/>
                <a:sym typeface="Helvetica Light"/>
              </a:rPr>
              <a:t>T</a:t>
            </a:r>
            <a:r>
              <a:rPr kumimoji="0" lang="en-US" sz="5000" b="0" i="0" u="none" strike="noStrike" cap="none" spc="0" normalizeH="0" baseline="0" dirty="0">
                <a:ln>
                  <a:noFill/>
                </a:ln>
                <a:solidFill>
                  <a:srgbClr val="000000"/>
                </a:solidFill>
                <a:effectLst/>
                <a:uFillTx/>
                <a:latin typeface="+mj-lt"/>
                <a:ea typeface="+mj-ea"/>
                <a:cs typeface="+mj-cs"/>
                <a:sym typeface="Helvetica Light"/>
              </a:rPr>
              <a:t>r</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n</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n</a:t>
            </a:r>
            <a:r>
              <a:rPr kumimoji="0" lang="en-US" sz="5000" b="0" i="0" u="none" strike="noStrike" cap="none" spc="0" normalizeH="0" baseline="0" dirty="0">
                <a:ln>
                  <a:noFill/>
                </a:ln>
                <a:solidFill>
                  <a:srgbClr val="000000"/>
                </a:solidFill>
                <a:effectLst/>
                <a:uFillTx/>
                <a:latin typeface="+mj-lt"/>
                <a:ea typeface="+mj-ea"/>
                <a:cs typeface="+mj-cs"/>
                <a:sym typeface="Helvetica Light"/>
              </a:rPr>
              <a:t>g</a:t>
            </a:r>
            <a:r>
              <a:rPr kumimoji="0" lang="en-GH" sz="5000" b="0" i="0" u="none" strike="noStrike" cap="none" spc="0" normalizeH="0" baseline="0" dirty="0">
                <a:ln>
                  <a:noFill/>
                </a:ln>
                <a:solidFill>
                  <a:srgbClr val="000000"/>
                </a:solidFill>
                <a:effectLst/>
                <a:uFillTx/>
                <a:latin typeface="+mj-lt"/>
                <a:ea typeface="+mj-ea"/>
                <a:cs typeface="+mj-cs"/>
                <a:sym typeface="Helvetica Light"/>
              </a:rPr>
              <a:t> </a:t>
            </a:r>
            <a:r>
              <a:rPr kumimoji="0" lang="en-US" sz="5000" b="0" i="0" u="none" strike="noStrike" cap="none" spc="0" normalizeH="0" baseline="0" dirty="0">
                <a:ln>
                  <a:noFill/>
                </a:ln>
                <a:solidFill>
                  <a:srgbClr val="000000"/>
                </a:solidFill>
                <a:effectLst/>
                <a:uFillTx/>
                <a:latin typeface="+mj-lt"/>
                <a:ea typeface="+mj-ea"/>
                <a:cs typeface="+mj-cs"/>
                <a:sym typeface="Helvetica Light"/>
              </a:rPr>
              <a:t>r</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u</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t 2</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115078169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u</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s</a:t>
            </a:r>
            <a:r>
              <a:rPr lang="en-GH" sz="7000" b="1" dirty="0" err="1">
                <a:latin typeface="Arial Narrow" charset="0"/>
                <a:ea typeface="Arial Narrow" charset="0"/>
                <a:cs typeface="Arial Narrow" charset="0"/>
              </a:rPr>
              <a:t>ults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33237"/>
            <a:ext cx="21506373" cy="8856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914400" indent="-914400" algn="l">
              <a:buFont typeface="+mj-lt"/>
              <a:buAutoNum type="arabicPeriod"/>
            </a:pP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23</a:t>
            </a:fld>
            <a:endParaRPr lang="en-US"/>
          </a:p>
        </p:txBody>
      </p:sp>
      <p:pic>
        <p:nvPicPr>
          <p:cNvPr id="5" name="Picture 4" descr="A picture containing screenshot&#10;&#10;Description automatically generated">
            <a:extLst>
              <a:ext uri="{FF2B5EF4-FFF2-40B4-BE49-F238E27FC236}">
                <a16:creationId xmlns:a16="http://schemas.microsoft.com/office/drawing/2014/main" id="{23CF6217-0747-4FB2-9566-373A4BCA5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02" y="3512764"/>
            <a:ext cx="9144018" cy="7315215"/>
          </a:xfrm>
          <a:prstGeom prst="rect">
            <a:avLst/>
          </a:prstGeom>
        </p:spPr>
      </p:pic>
      <p:sp>
        <p:nvSpPr>
          <p:cNvPr id="6" name="TextBox 5">
            <a:extLst>
              <a:ext uri="{FF2B5EF4-FFF2-40B4-BE49-F238E27FC236}">
                <a16:creationId xmlns:a16="http://schemas.microsoft.com/office/drawing/2014/main" id="{9240AB9E-6479-4F93-8CFC-E16DB5631CF4}"/>
              </a:ext>
            </a:extLst>
          </p:cNvPr>
          <p:cNvSpPr txBox="1"/>
          <p:nvPr/>
        </p:nvSpPr>
        <p:spPr>
          <a:xfrm>
            <a:off x="1818691" y="10707853"/>
            <a:ext cx="648406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13. </a:t>
            </a:r>
            <a:r>
              <a:rPr kumimoji="0" lang="en-US" sz="5000" b="0" i="0" u="none" strike="noStrike" cap="none" spc="0" normalizeH="0" baseline="0" dirty="0">
                <a:ln>
                  <a:noFill/>
                </a:ln>
                <a:solidFill>
                  <a:srgbClr val="000000"/>
                </a:solidFill>
                <a:effectLst/>
                <a:uFillTx/>
                <a:latin typeface="+mj-lt"/>
                <a:ea typeface="+mj-ea"/>
                <a:cs typeface="+mj-cs"/>
                <a:sym typeface="Helvetica Light"/>
              </a:rPr>
              <a:t>L</a:t>
            </a:r>
            <a:r>
              <a:rPr kumimoji="0" lang="en-GH" sz="5000" b="0" i="0" u="none" strike="noStrike" cap="none" spc="0" normalizeH="0" baseline="0" dirty="0">
                <a:ln>
                  <a:noFill/>
                </a:ln>
                <a:solidFill>
                  <a:srgbClr val="000000"/>
                </a:solidFill>
                <a:effectLst/>
                <a:uFillTx/>
                <a:latin typeface="+mj-lt"/>
                <a:ea typeface="+mj-ea"/>
                <a:cs typeface="+mj-cs"/>
                <a:sym typeface="Helvetica Light"/>
              </a:rPr>
              <a:t>o</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s </a:t>
            </a:r>
            <a:r>
              <a:rPr kumimoji="0" lang="en-US" sz="5000" b="0" i="0" u="none" strike="noStrike" cap="none" spc="0" normalizeH="0" baseline="0" dirty="0">
                <a:ln>
                  <a:noFill/>
                </a:ln>
                <a:solidFill>
                  <a:srgbClr val="000000"/>
                </a:solidFill>
                <a:effectLst/>
                <a:uFillTx/>
                <a:latin typeface="+mj-lt"/>
                <a:ea typeface="+mj-ea"/>
                <a:cs typeface="+mj-cs"/>
                <a:sym typeface="Helvetica Light"/>
              </a:rPr>
              <a:t>C</a:t>
            </a:r>
            <a:r>
              <a:rPr kumimoji="0" lang="en-GH" sz="5000" b="0" i="0" u="none" strike="noStrike" cap="none" spc="0" normalizeH="0" baseline="0" dirty="0">
                <a:ln>
                  <a:noFill/>
                </a:ln>
                <a:solidFill>
                  <a:srgbClr val="000000"/>
                </a:solidFill>
                <a:effectLst/>
                <a:uFillTx/>
                <a:latin typeface="+mj-lt"/>
                <a:ea typeface="+mj-ea"/>
                <a:cs typeface="+mj-cs"/>
                <a:sym typeface="Helvetica Light"/>
              </a:rPr>
              <a:t>u</a:t>
            </a:r>
            <a:r>
              <a:rPr kumimoji="0" lang="en-US" sz="5000" b="0" i="0" u="none" strike="noStrike" cap="none" spc="0" normalizeH="0" baseline="0" dirty="0">
                <a:ln>
                  <a:noFill/>
                </a:ln>
                <a:solidFill>
                  <a:srgbClr val="000000"/>
                </a:solidFill>
                <a:effectLst/>
                <a:uFillTx/>
                <a:latin typeface="+mj-lt"/>
                <a:ea typeface="+mj-ea"/>
                <a:cs typeface="+mj-cs"/>
                <a:sym typeface="Helvetica Light"/>
              </a:rPr>
              <a:t>r</a:t>
            </a:r>
            <a:r>
              <a:rPr lang="en-GH" dirty="0" err="1"/>
              <a:t>ves</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7" name="TextBox 6">
            <a:extLst>
              <a:ext uri="{FF2B5EF4-FFF2-40B4-BE49-F238E27FC236}">
                <a16:creationId xmlns:a16="http://schemas.microsoft.com/office/drawing/2014/main" id="{0C7D8C69-4D69-4DC3-B032-D855DB54522B}"/>
              </a:ext>
            </a:extLst>
          </p:cNvPr>
          <p:cNvSpPr txBox="1"/>
          <p:nvPr/>
        </p:nvSpPr>
        <p:spPr>
          <a:xfrm>
            <a:off x="13789152" y="10707853"/>
            <a:ext cx="877615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14. </a:t>
            </a:r>
            <a:r>
              <a:rPr kumimoji="0" lang="en-US" sz="5000" b="0" i="0" u="none" strike="noStrike" cap="none" spc="0" normalizeH="0" baseline="0" dirty="0">
                <a:ln>
                  <a:noFill/>
                </a:ln>
                <a:solidFill>
                  <a:srgbClr val="000000"/>
                </a:solidFill>
                <a:effectLst/>
                <a:uFillTx/>
                <a:latin typeface="+mj-lt"/>
                <a:ea typeface="+mj-ea"/>
                <a:cs typeface="+mj-cs"/>
                <a:sym typeface="Helvetica Light"/>
              </a:rPr>
              <a:t>P</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d</a:t>
            </a:r>
            <a:r>
              <a:rPr kumimoji="0" lang="en-US"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c</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n</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pic>
        <p:nvPicPr>
          <p:cNvPr id="3" name="Picture 2">
            <a:extLst>
              <a:ext uri="{FF2B5EF4-FFF2-40B4-BE49-F238E27FC236}">
                <a16:creationId xmlns:a16="http://schemas.microsoft.com/office/drawing/2014/main" id="{748C0E21-BE27-4EAF-8991-5C4E748D0122}"/>
              </a:ext>
            </a:extLst>
          </p:cNvPr>
          <p:cNvPicPr>
            <a:picLocks noChangeAspect="1"/>
          </p:cNvPicPr>
          <p:nvPr/>
        </p:nvPicPr>
        <p:blipFill>
          <a:blip r:embed="rId4"/>
          <a:stretch>
            <a:fillRect/>
          </a:stretch>
        </p:blipFill>
        <p:spPr>
          <a:xfrm>
            <a:off x="13789152" y="4016508"/>
            <a:ext cx="8492464" cy="6370872"/>
          </a:xfrm>
          <a:prstGeom prst="rect">
            <a:avLst/>
          </a:prstGeom>
        </p:spPr>
      </p:pic>
    </p:spTree>
    <p:extLst>
      <p:ext uri="{BB962C8B-B14F-4D97-AF65-F5344CB8AC3E}">
        <p14:creationId xmlns:p14="http://schemas.microsoft.com/office/powerpoint/2010/main" val="421677754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363598" y="2742327"/>
            <a:ext cx="12059794" cy="1169551"/>
          </a:xfrm>
          <a:prstGeom prst="rect">
            <a:avLst/>
          </a:prstGeom>
        </p:spPr>
        <p:txBody>
          <a:bodyPr wrap="square">
            <a:spAutoFit/>
          </a:bodyPr>
          <a:lstStyle/>
          <a:p>
            <a:r>
              <a:rPr lang="en-US" sz="7000" b="1" cap="all" dirty="0">
                <a:solidFill>
                  <a:srgbClr val="253957"/>
                </a:solidFill>
                <a:latin typeface="Arial Narrow" charset="0"/>
              </a:rPr>
              <a:t>s</a:t>
            </a:r>
            <a:r>
              <a:rPr lang="en-GH" sz="7000" b="1" cap="all" dirty="0">
                <a:solidFill>
                  <a:srgbClr val="253957"/>
                </a:solidFill>
                <a:latin typeface="Arial Narrow" charset="0"/>
              </a:rPr>
              <a:t>t</a:t>
            </a:r>
            <a:r>
              <a:rPr lang="en-US" sz="7000" b="1" cap="all" dirty="0">
                <a:solidFill>
                  <a:srgbClr val="253957"/>
                </a:solidFill>
                <a:latin typeface="Arial Narrow" charset="0"/>
              </a:rPr>
              <a:t>a</a:t>
            </a:r>
            <a:r>
              <a:rPr lang="en-GH" sz="7000" b="1" cap="all" dirty="0">
                <a:solidFill>
                  <a:srgbClr val="253957"/>
                </a:solidFill>
                <a:latin typeface="Arial Narrow" charset="0"/>
              </a:rPr>
              <a:t>t</a:t>
            </a:r>
            <a:r>
              <a:rPr lang="en-US" sz="7000" b="1" cap="all" dirty="0">
                <a:solidFill>
                  <a:srgbClr val="253957"/>
                </a:solidFill>
                <a:latin typeface="Arial Narrow" charset="0"/>
              </a:rPr>
              <a:t>u</a:t>
            </a:r>
            <a:r>
              <a:rPr lang="en-GH" sz="7000" b="1" cap="all" dirty="0">
                <a:solidFill>
                  <a:srgbClr val="253957"/>
                </a:solidFill>
                <a:latin typeface="Arial Narrow" charset="0"/>
              </a:rPr>
              <a:t>s  </a:t>
            </a:r>
            <a:r>
              <a:rPr lang="en-US" sz="7000" b="1" cap="all" dirty="0">
                <a:solidFill>
                  <a:srgbClr val="253957"/>
                </a:solidFill>
                <a:latin typeface="Arial Narrow" charset="0"/>
              </a:rPr>
              <a:t>o</a:t>
            </a:r>
            <a:r>
              <a:rPr lang="en-GH" sz="7000" b="1" cap="all" dirty="0">
                <a:solidFill>
                  <a:srgbClr val="253957"/>
                </a:solidFill>
                <a:latin typeface="Arial Narrow" charset="0"/>
              </a:rPr>
              <a:t>f P</a:t>
            </a:r>
            <a:r>
              <a:rPr lang="en-US" sz="7000" b="1" cap="all" dirty="0">
                <a:solidFill>
                  <a:srgbClr val="253957"/>
                </a:solidFill>
                <a:latin typeface="Arial Narrow" charset="0"/>
              </a:rPr>
              <a:t>r</a:t>
            </a:r>
            <a:r>
              <a:rPr lang="en-GH" sz="7000" b="1" cap="all" dirty="0">
                <a:solidFill>
                  <a:srgbClr val="253957"/>
                </a:solidFill>
                <a:latin typeface="Arial Narrow" charset="0"/>
              </a:rPr>
              <a:t>o</a:t>
            </a:r>
            <a:r>
              <a:rPr lang="en-US" sz="7000" b="1" cap="all" dirty="0">
                <a:solidFill>
                  <a:srgbClr val="253957"/>
                </a:solidFill>
                <a:latin typeface="Arial Narrow" charset="0"/>
              </a:rPr>
              <a:t>g</a:t>
            </a:r>
            <a:r>
              <a:rPr lang="en-GH" sz="7000" b="1" cap="all" dirty="0">
                <a:solidFill>
                  <a:srgbClr val="253957"/>
                </a:solidFill>
                <a:latin typeface="Arial Narrow" charset="0"/>
              </a:rPr>
              <a:t>r</a:t>
            </a:r>
            <a:r>
              <a:rPr lang="en-US" sz="7000" b="1" cap="all" dirty="0">
                <a:solidFill>
                  <a:srgbClr val="253957"/>
                </a:solidFill>
                <a:latin typeface="Arial Narrow" charset="0"/>
              </a:rPr>
              <a:t>e</a:t>
            </a:r>
            <a:r>
              <a:rPr lang="en-GH" sz="7000" b="1" cap="all" dirty="0">
                <a:solidFill>
                  <a:srgbClr val="253957"/>
                </a:solidFill>
                <a:latin typeface="Arial Narrow" charset="0"/>
              </a:rPr>
              <a:t>s</a:t>
            </a:r>
            <a:r>
              <a:rPr lang="en-US" sz="7000" b="1" cap="all" dirty="0">
                <a:solidFill>
                  <a:srgbClr val="253957"/>
                </a:solidFill>
                <a:latin typeface="Arial Narrow" charset="0"/>
              </a:rPr>
              <a:t>s</a:t>
            </a:r>
            <a:r>
              <a:rPr lang="en-GH" sz="7000" b="1" cap="all" dirty="0">
                <a:solidFill>
                  <a:srgbClr val="253957"/>
                </a:solidFill>
                <a:latin typeface="Arial Narrow" charset="0"/>
              </a:rPr>
              <a:t> – 87.5%</a:t>
            </a:r>
            <a:endParaRPr lang="en-US" sz="7000" b="1" cap="all" dirty="0">
              <a:solidFill>
                <a:srgbClr val="253957"/>
              </a:solidFill>
              <a:latin typeface="Arial Narrow" charset="0"/>
            </a:endParaRPr>
          </a:p>
        </p:txBody>
      </p:sp>
      <p:sp>
        <p:nvSpPr>
          <p:cNvPr id="4" name="TextBox 3">
            <a:extLst>
              <a:ext uri="{FF2B5EF4-FFF2-40B4-BE49-F238E27FC236}">
                <a16:creationId xmlns:a16="http://schemas.microsoft.com/office/drawing/2014/main" id="{CFF9C76B-0F18-42F0-A0DF-67694CD85681}"/>
              </a:ext>
            </a:extLst>
          </p:cNvPr>
          <p:cNvSpPr txBox="1"/>
          <p:nvPr/>
        </p:nvSpPr>
        <p:spPr>
          <a:xfrm>
            <a:off x="1363598" y="5401691"/>
            <a:ext cx="21506373" cy="5314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a:t>
            </a:r>
            <a:r>
              <a:rPr lang="en-GH" sz="4800" dirty="0"/>
              <a:t> – 95%</a:t>
            </a:r>
            <a:endParaRPr lang="en-US" sz="4800" dirty="0"/>
          </a:p>
          <a:p>
            <a:pPr marL="685800" lvl="0" indent="-685800" algn="l">
              <a:buFontTx/>
              <a:buChar char="-"/>
            </a:pPr>
            <a:r>
              <a:rPr lang="en-US" sz="4800" dirty="0"/>
              <a:t>Understand</a:t>
            </a:r>
            <a:r>
              <a:rPr lang="en-GH" sz="4800" dirty="0"/>
              <a:t> </a:t>
            </a:r>
            <a:r>
              <a:rPr lang="en-US" sz="4800" dirty="0"/>
              <a:t>a</a:t>
            </a:r>
            <a:r>
              <a:rPr lang="en-GH" sz="4800" dirty="0"/>
              <a:t>n</a:t>
            </a:r>
            <a:r>
              <a:rPr lang="en-US" sz="4800" dirty="0"/>
              <a:t>d</a:t>
            </a:r>
            <a:r>
              <a:rPr lang="en-GH" sz="4800" dirty="0"/>
              <a:t> </a:t>
            </a:r>
            <a:r>
              <a:rPr lang="en-US" sz="4800" dirty="0"/>
              <a:t>p</a:t>
            </a:r>
            <a:r>
              <a:rPr lang="en-GH" sz="4800" dirty="0"/>
              <a:t>r</a:t>
            </a:r>
            <a:r>
              <a:rPr lang="en-US" sz="4800" dirty="0"/>
              <a:t>e</a:t>
            </a:r>
            <a:r>
              <a:rPr lang="en-GH" sz="4800" dirty="0"/>
              <a:t>p</a:t>
            </a:r>
            <a:r>
              <a:rPr lang="en-US" sz="4800" dirty="0"/>
              <a:t>a</a:t>
            </a:r>
            <a:r>
              <a:rPr lang="en-GH" sz="4800" dirty="0"/>
              <a:t>r</a:t>
            </a:r>
            <a:r>
              <a:rPr lang="en-US" sz="4800" dirty="0"/>
              <a:t>e the dataset </a:t>
            </a:r>
            <a:r>
              <a:rPr lang="en-GH" sz="4800" dirty="0"/>
              <a:t>– 100%</a:t>
            </a:r>
          </a:p>
          <a:p>
            <a:pPr marL="685800" lvl="0" indent="-685800" algn="l">
              <a:buFontTx/>
              <a:buChar char="-"/>
            </a:pPr>
            <a:r>
              <a:rPr lang="en-US" sz="4800" dirty="0"/>
              <a:t>Use deep learning approaches</a:t>
            </a:r>
            <a:r>
              <a:rPr lang="en-GH" sz="4800" dirty="0"/>
              <a:t>, </a:t>
            </a:r>
            <a:r>
              <a:rPr lang="en-US" sz="4800" dirty="0"/>
              <a:t>p</a:t>
            </a:r>
            <a:r>
              <a:rPr lang="en-GH" sz="4800" dirty="0"/>
              <a:t>y</a:t>
            </a:r>
            <a:r>
              <a:rPr lang="en-US" sz="4800" dirty="0"/>
              <a:t>t</a:t>
            </a:r>
            <a:r>
              <a:rPr lang="en-GH" sz="4800" dirty="0"/>
              <a:t>o</a:t>
            </a:r>
            <a:r>
              <a:rPr lang="en-US" sz="4800" dirty="0"/>
              <a:t>r</a:t>
            </a:r>
            <a:r>
              <a:rPr lang="en-GH" sz="4800" dirty="0"/>
              <a:t>c</a:t>
            </a:r>
            <a:r>
              <a:rPr lang="en-US" sz="4800" dirty="0"/>
              <a:t>h</a:t>
            </a:r>
            <a:r>
              <a:rPr lang="en-GH" sz="4800" dirty="0"/>
              <a:t> </a:t>
            </a:r>
            <a:r>
              <a:rPr lang="en-US" sz="4800" dirty="0"/>
              <a:t>and </a:t>
            </a:r>
            <a:r>
              <a:rPr lang="en-GH" sz="4800" dirty="0"/>
              <a:t>t</a:t>
            </a:r>
            <a:r>
              <a:rPr lang="en-US" sz="4800" dirty="0" err="1"/>
              <a:t>ensorFlow</a:t>
            </a:r>
            <a:r>
              <a:rPr lang="en-US" sz="4800" dirty="0"/>
              <a:t> library to </a:t>
            </a:r>
            <a:r>
              <a:rPr lang="en-GH" sz="4800" dirty="0"/>
              <a:t>c</a:t>
            </a:r>
            <a:r>
              <a:rPr lang="en-US" sz="4800" dirty="0"/>
              <a:t>r</a:t>
            </a:r>
            <a:r>
              <a:rPr lang="en-GH" sz="4800" dirty="0"/>
              <a:t>e</a:t>
            </a:r>
            <a:r>
              <a:rPr lang="en-US" sz="4800" dirty="0"/>
              <a:t>a</a:t>
            </a:r>
            <a:r>
              <a:rPr lang="en-GH" sz="4800" dirty="0"/>
              <a:t>t</a:t>
            </a:r>
            <a:r>
              <a:rPr lang="en-US" sz="4800" dirty="0"/>
              <a:t>e a model</a:t>
            </a:r>
            <a:r>
              <a:rPr lang="en-GH" sz="4800" dirty="0"/>
              <a:t> – 90%</a:t>
            </a:r>
          </a:p>
          <a:p>
            <a:pPr marL="685800" lvl="0" indent="-685800" algn="l">
              <a:buFontTx/>
              <a:buChar char="-"/>
            </a:pPr>
            <a:r>
              <a:rPr lang="en-GH" sz="4800" dirty="0"/>
              <a:t>Train – 85%</a:t>
            </a:r>
            <a:endParaRPr lang="en-US" sz="4800" dirty="0"/>
          </a:p>
          <a:p>
            <a:pPr marL="685800" lvl="0" indent="-685800" algn="l">
              <a:buFontTx/>
              <a:buChar char="-"/>
            </a:pPr>
            <a:r>
              <a:rPr lang="en-GH" sz="4800" dirty="0"/>
              <a:t>P</a:t>
            </a:r>
            <a:r>
              <a:rPr lang="en-US" sz="4800" dirty="0"/>
              <a:t>r</a:t>
            </a:r>
            <a:r>
              <a:rPr lang="en-GH" sz="4800" dirty="0"/>
              <a:t>edict the s</a:t>
            </a:r>
            <a:r>
              <a:rPr lang="en-US" sz="4800" dirty="0"/>
              <a:t>p</a:t>
            </a:r>
            <a:r>
              <a:rPr lang="en-GH" sz="4800" dirty="0"/>
              <a:t>e</a:t>
            </a:r>
            <a:r>
              <a:rPr lang="en-US" sz="4800" dirty="0"/>
              <a:t>e</a:t>
            </a:r>
            <a:r>
              <a:rPr lang="en-GH" sz="4800" dirty="0"/>
              <a:t>d </a:t>
            </a:r>
            <a:r>
              <a:rPr lang="en-US" sz="4800" dirty="0"/>
              <a:t>o</a:t>
            </a:r>
            <a:r>
              <a:rPr lang="en-GH" sz="4800" dirty="0"/>
              <a:t>f  a vehicle from video - 85%</a:t>
            </a:r>
          </a:p>
          <a:p>
            <a:pPr marL="685800" lvl="0" indent="-685800" algn="l">
              <a:buFontTx/>
              <a:buChar char="-"/>
            </a:pPr>
            <a:r>
              <a:rPr lang="en-GH" sz="4800" dirty="0"/>
              <a:t>Document work done – 70%</a:t>
            </a:r>
            <a:endParaRPr lang="en-US" sz="4800" dirty="0"/>
          </a:p>
        </p:txBody>
      </p:sp>
    </p:spTree>
    <p:extLst>
      <p:ext uri="{BB962C8B-B14F-4D97-AF65-F5344CB8AC3E}">
        <p14:creationId xmlns:p14="http://schemas.microsoft.com/office/powerpoint/2010/main" val="97701061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363598" y="2742327"/>
            <a:ext cx="12059794" cy="1169551"/>
          </a:xfrm>
          <a:prstGeom prst="rect">
            <a:avLst/>
          </a:prstGeom>
        </p:spPr>
        <p:txBody>
          <a:bodyPr wrap="square">
            <a:spAutoFit/>
          </a:bodyPr>
          <a:lstStyle/>
          <a:p>
            <a:r>
              <a:rPr lang="en-GH" sz="7000" b="1" cap="all" dirty="0">
                <a:solidFill>
                  <a:srgbClr val="253957"/>
                </a:solidFill>
                <a:latin typeface="Arial Narrow" charset="0"/>
              </a:rPr>
              <a:t>Next step – Adjustments</a:t>
            </a:r>
            <a:endParaRPr lang="en-US" sz="7000" b="1" cap="all" dirty="0">
              <a:solidFill>
                <a:srgbClr val="253957"/>
              </a:solidFill>
              <a:latin typeface="Arial Narrow" charset="0"/>
            </a:endParaRPr>
          </a:p>
        </p:txBody>
      </p:sp>
      <p:sp>
        <p:nvSpPr>
          <p:cNvPr id="4" name="TextBox 3">
            <a:extLst>
              <a:ext uri="{FF2B5EF4-FFF2-40B4-BE49-F238E27FC236}">
                <a16:creationId xmlns:a16="http://schemas.microsoft.com/office/drawing/2014/main" id="{CFF9C76B-0F18-42F0-A0DF-67694CD85681}"/>
              </a:ext>
            </a:extLst>
          </p:cNvPr>
          <p:cNvSpPr txBox="1"/>
          <p:nvPr/>
        </p:nvSpPr>
        <p:spPr>
          <a:xfrm>
            <a:off x="1363598" y="5678692"/>
            <a:ext cx="21506373" cy="4760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GH" dirty="0"/>
              <a:t>“O</a:t>
            </a:r>
            <a:r>
              <a:rPr lang="en-US" dirty="0"/>
              <a:t>u</a:t>
            </a:r>
            <a:r>
              <a:rPr lang="en-GH" dirty="0"/>
              <a:t>r </a:t>
            </a:r>
            <a:r>
              <a:rPr lang="en-US" dirty="0"/>
              <a:t>m</a:t>
            </a:r>
            <a:r>
              <a:rPr lang="en-GH" dirty="0"/>
              <a:t>o</a:t>
            </a:r>
            <a:r>
              <a:rPr lang="en-US" dirty="0"/>
              <a:t>d</a:t>
            </a:r>
            <a:r>
              <a:rPr lang="en-GH" dirty="0"/>
              <a:t>e</a:t>
            </a:r>
            <a:r>
              <a:rPr lang="en-US" dirty="0"/>
              <a:t>l</a:t>
            </a:r>
            <a:r>
              <a:rPr lang="en-GH" dirty="0"/>
              <a:t> </a:t>
            </a:r>
            <a:r>
              <a:rPr lang="en-US" dirty="0" err="1"/>
              <a:t>i</a:t>
            </a:r>
            <a:r>
              <a:rPr lang="en-GH" dirty="0"/>
              <a:t>s </a:t>
            </a:r>
            <a:r>
              <a:rPr lang="en-US" dirty="0"/>
              <a:t>e</a:t>
            </a:r>
            <a:r>
              <a:rPr lang="en-GH" dirty="0"/>
              <a:t>v</a:t>
            </a:r>
            <a:r>
              <a:rPr lang="en-US" dirty="0"/>
              <a:t>a</a:t>
            </a:r>
            <a:r>
              <a:rPr lang="en-GH" dirty="0"/>
              <a:t>l</a:t>
            </a:r>
            <a:r>
              <a:rPr lang="en-US" dirty="0"/>
              <a:t>u</a:t>
            </a:r>
            <a:r>
              <a:rPr lang="en-GH" dirty="0"/>
              <a:t>a</a:t>
            </a:r>
            <a:r>
              <a:rPr lang="en-US" dirty="0"/>
              <a:t>t</a:t>
            </a:r>
            <a:r>
              <a:rPr lang="en-GH" dirty="0"/>
              <a:t>e</a:t>
            </a:r>
            <a:r>
              <a:rPr lang="en-US" dirty="0"/>
              <a:t>d</a:t>
            </a:r>
            <a:r>
              <a:rPr lang="en-GH" dirty="0"/>
              <a:t> </a:t>
            </a:r>
            <a:r>
              <a:rPr lang="en-US" dirty="0"/>
              <a:t>u</a:t>
            </a:r>
            <a:r>
              <a:rPr lang="en-GH" dirty="0"/>
              <a:t>s</a:t>
            </a:r>
            <a:r>
              <a:rPr lang="en-US" dirty="0" err="1"/>
              <a:t>i</a:t>
            </a:r>
            <a:r>
              <a:rPr lang="en-GH" dirty="0"/>
              <a:t>n</a:t>
            </a:r>
            <a:r>
              <a:rPr lang="en-US" dirty="0"/>
              <a:t>g</a:t>
            </a:r>
            <a:r>
              <a:rPr lang="en-GH" dirty="0"/>
              <a:t> </a:t>
            </a:r>
            <a:r>
              <a:rPr lang="en-US" dirty="0"/>
              <a:t>t</a:t>
            </a:r>
            <a:r>
              <a:rPr lang="en-GH" dirty="0"/>
              <a:t>h</a:t>
            </a:r>
            <a:r>
              <a:rPr lang="en-US" dirty="0"/>
              <a:t>e</a:t>
            </a:r>
            <a:r>
              <a:rPr lang="en-GH" dirty="0"/>
              <a:t> </a:t>
            </a:r>
            <a:r>
              <a:rPr lang="en-US" dirty="0"/>
              <a:t>M</a:t>
            </a:r>
            <a:r>
              <a:rPr lang="en-GH" dirty="0"/>
              <a:t>e</a:t>
            </a:r>
            <a:r>
              <a:rPr lang="en-US" dirty="0"/>
              <a:t>a</a:t>
            </a:r>
            <a:r>
              <a:rPr lang="en-GH" dirty="0"/>
              <a:t>n </a:t>
            </a:r>
            <a:r>
              <a:rPr lang="en-US" dirty="0"/>
              <a:t>S</a:t>
            </a:r>
            <a:r>
              <a:rPr lang="en-GH" dirty="0"/>
              <a:t>q</a:t>
            </a:r>
            <a:r>
              <a:rPr lang="en-US" dirty="0"/>
              <a:t>a</a:t>
            </a:r>
            <a:r>
              <a:rPr lang="en-GH" dirty="0"/>
              <a:t>u</a:t>
            </a:r>
            <a:r>
              <a:rPr lang="en-US" dirty="0"/>
              <a:t>r</a:t>
            </a:r>
            <a:r>
              <a:rPr lang="en-GH" dirty="0"/>
              <a:t>e</a:t>
            </a:r>
            <a:r>
              <a:rPr lang="en-US" dirty="0"/>
              <a:t>d</a:t>
            </a:r>
            <a:r>
              <a:rPr lang="en-GH" dirty="0"/>
              <a:t> </a:t>
            </a:r>
            <a:r>
              <a:rPr lang="en-US" dirty="0"/>
              <a:t>E</a:t>
            </a:r>
            <a:r>
              <a:rPr lang="en-GH" dirty="0"/>
              <a:t>r</a:t>
            </a:r>
            <a:r>
              <a:rPr lang="en-US" dirty="0"/>
              <a:t>r</a:t>
            </a:r>
            <a:r>
              <a:rPr lang="en-GH" dirty="0"/>
              <a:t>o</a:t>
            </a:r>
            <a:r>
              <a:rPr lang="en-US" dirty="0"/>
              <a:t>r</a:t>
            </a:r>
            <a:r>
              <a:rPr lang="en-GH" dirty="0"/>
              <a:t> (</a:t>
            </a:r>
            <a:r>
              <a:rPr lang="en-US" dirty="0"/>
              <a:t>M</a:t>
            </a:r>
            <a:r>
              <a:rPr lang="en-GH" dirty="0"/>
              <a:t>S</a:t>
            </a:r>
            <a:r>
              <a:rPr lang="en-US" dirty="0"/>
              <a:t>E</a:t>
            </a:r>
            <a:r>
              <a:rPr lang="en-GH" dirty="0"/>
              <a:t>), </a:t>
            </a:r>
            <a:r>
              <a:rPr lang="en-GH" b="1" dirty="0"/>
              <a:t>&lt;10 </a:t>
            </a:r>
            <a:r>
              <a:rPr lang="en-US" b="1" dirty="0" err="1"/>
              <a:t>i</a:t>
            </a:r>
            <a:r>
              <a:rPr lang="en-GH" b="1" dirty="0"/>
              <a:t>s </a:t>
            </a:r>
            <a:r>
              <a:rPr lang="en-US" b="1" dirty="0"/>
              <a:t>g</a:t>
            </a:r>
            <a:r>
              <a:rPr lang="en-GH" b="1" dirty="0"/>
              <a:t>o</a:t>
            </a:r>
            <a:r>
              <a:rPr lang="en-US" b="1" dirty="0"/>
              <a:t>o</a:t>
            </a:r>
            <a:r>
              <a:rPr lang="en-GH" b="1" dirty="0"/>
              <a:t>d, &lt;5 is better and &lt;3 is best “</a:t>
            </a:r>
          </a:p>
          <a:p>
            <a:pPr lvl="0" algn="l"/>
            <a:endParaRPr lang="en-GH" b="1" dirty="0"/>
          </a:p>
          <a:p>
            <a:pPr marL="685800" lvl="0" indent="-685800" algn="l">
              <a:buFontTx/>
              <a:buChar char="-"/>
            </a:pPr>
            <a:r>
              <a:rPr lang="en-GH" dirty="0"/>
              <a:t>10 &gt; Current MSE &gt; 5</a:t>
            </a:r>
          </a:p>
          <a:p>
            <a:pPr lvl="0" algn="l"/>
            <a:endParaRPr lang="en-GH" dirty="0"/>
          </a:p>
          <a:p>
            <a:pPr marL="685800" lvl="0" indent="-685800" algn="l">
              <a:buFontTx/>
              <a:buChar char="-"/>
            </a:pPr>
            <a:r>
              <a:rPr kumimoji="0" lang="en-GH" sz="5000" b="0" i="0" u="none" strike="noStrike" cap="none" spc="0" normalizeH="0" baseline="0" dirty="0">
                <a:ln>
                  <a:noFill/>
                </a:ln>
                <a:solidFill>
                  <a:srgbClr val="000000"/>
                </a:solidFill>
                <a:effectLst/>
                <a:uFillTx/>
                <a:latin typeface="+mj-lt"/>
                <a:ea typeface="+mj-ea"/>
                <a:cs typeface="+mj-cs"/>
                <a:sym typeface="Helvetica Light"/>
              </a:rPr>
              <a:t>F</a:t>
            </a:r>
            <a:r>
              <a:rPr kumimoji="0" lang="en-US" sz="5000" b="0" i="0" u="none" strike="noStrike" cap="none" spc="0" normalizeH="0" baseline="0" dirty="0">
                <a:ln>
                  <a:noFill/>
                </a:ln>
                <a:solidFill>
                  <a:srgbClr val="000000"/>
                </a:solidFill>
                <a:effectLst/>
                <a:uFillTx/>
                <a:latin typeface="+mj-lt"/>
                <a:ea typeface="+mj-ea"/>
                <a:cs typeface="+mj-cs"/>
                <a:sym typeface="Helvetica Light"/>
              </a:rPr>
              <a:t>u</a:t>
            </a:r>
            <a:r>
              <a:rPr kumimoji="0" lang="en-GH" sz="5000" b="0" i="0" u="none" strike="noStrike" cap="none" spc="0" normalizeH="0" baseline="0" dirty="0">
                <a:ln>
                  <a:noFill/>
                </a:ln>
                <a:solidFill>
                  <a:srgbClr val="000000"/>
                </a:solidFill>
                <a:effectLst/>
                <a:uFillTx/>
                <a:latin typeface="+mj-lt"/>
                <a:ea typeface="+mj-ea"/>
                <a:cs typeface="+mj-cs"/>
                <a:sym typeface="Helvetica Light"/>
              </a:rPr>
              <a:t>r</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a:ln>
                  <a:noFill/>
                </a:ln>
                <a:solidFill>
                  <a:srgbClr val="000000"/>
                </a:solidFill>
                <a:effectLst/>
                <a:uFillTx/>
                <a:latin typeface="+mj-lt"/>
                <a:ea typeface="+mj-ea"/>
                <a:cs typeface="+mj-cs"/>
                <a:sym typeface="Helvetica Light"/>
              </a:rPr>
              <a:t>h</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r </a:t>
            </a:r>
            <a:r>
              <a:rPr kumimoji="0" lang="en-US" sz="5000" b="0" i="0" u="none" strike="noStrike" cap="none" spc="0" normalizeH="0" baseline="0" dirty="0">
                <a:ln>
                  <a:noFill/>
                </a:ln>
                <a:solidFill>
                  <a:srgbClr val="000000"/>
                </a:solidFill>
                <a:effectLst/>
                <a:uFillTx/>
                <a:latin typeface="+mj-lt"/>
                <a:ea typeface="+mj-ea"/>
                <a:cs typeface="+mj-cs"/>
                <a:sym typeface="Helvetica Light"/>
              </a:rPr>
              <a:t>I</a:t>
            </a:r>
            <a:r>
              <a:rPr kumimoji="0" lang="en-GH" sz="5000" b="0" i="0" u="none" strike="noStrike" cap="none" spc="0" normalizeH="0" baseline="0" dirty="0">
                <a:ln>
                  <a:noFill/>
                </a:ln>
                <a:solidFill>
                  <a:srgbClr val="000000"/>
                </a:solidFill>
                <a:effectLst/>
                <a:uFillTx/>
                <a:latin typeface="+mj-lt"/>
                <a:ea typeface="+mj-ea"/>
                <a:cs typeface="+mj-cs"/>
                <a:sym typeface="Helvetica Light"/>
              </a:rPr>
              <a:t>m</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a:ln>
                  <a:noFill/>
                </a:ln>
                <a:solidFill>
                  <a:srgbClr val="000000"/>
                </a:solidFill>
                <a:effectLst/>
                <a:uFillTx/>
                <a:latin typeface="+mj-lt"/>
                <a:ea typeface="+mj-ea"/>
                <a:cs typeface="+mj-cs"/>
                <a:sym typeface="Helvetica Light"/>
              </a:rPr>
              <a:t>g</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 </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a:ln>
                  <a:noFill/>
                </a:ln>
                <a:solidFill>
                  <a:srgbClr val="000000"/>
                </a:solidFill>
                <a:effectLst/>
                <a:uFillTx/>
                <a:latin typeface="+mj-lt"/>
                <a:ea typeface="+mj-ea"/>
                <a:cs typeface="+mj-cs"/>
                <a:sym typeface="Helvetica Light"/>
              </a:rPr>
              <a:t>u</a:t>
            </a:r>
            <a:r>
              <a:rPr kumimoji="0" lang="en-US" sz="5000" b="0" i="0" u="none" strike="noStrike" cap="none" spc="0" normalizeH="0" baseline="0" dirty="0">
                <a:ln>
                  <a:noFill/>
                </a:ln>
                <a:solidFill>
                  <a:srgbClr val="000000"/>
                </a:solidFill>
                <a:effectLst/>
                <a:uFillTx/>
                <a:latin typeface="+mj-lt"/>
                <a:ea typeface="+mj-ea"/>
                <a:cs typeface="+mj-cs"/>
                <a:sym typeface="Helvetica Light"/>
              </a:rPr>
              <a:t>g</a:t>
            </a:r>
            <a:r>
              <a:rPr kumimoji="0" lang="en-GH" sz="5000" b="0" i="0" u="none" strike="noStrike" cap="none" spc="0" normalizeH="0" baseline="0" dirty="0">
                <a:ln>
                  <a:noFill/>
                </a:ln>
                <a:solidFill>
                  <a:srgbClr val="000000"/>
                </a:solidFill>
                <a:effectLst/>
                <a:uFillTx/>
                <a:latin typeface="+mj-lt"/>
                <a:ea typeface="+mj-ea"/>
                <a:cs typeface="+mj-cs"/>
                <a:sym typeface="Helvetica Light"/>
              </a:rPr>
              <a:t>m</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n</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a:ln>
                  <a:noFill/>
                </a:ln>
                <a:solidFill>
                  <a:srgbClr val="000000"/>
                </a:solidFill>
                <a:effectLst/>
                <a:uFillTx/>
                <a:latin typeface="+mj-lt"/>
                <a:ea typeface="+mj-ea"/>
                <a:cs typeface="+mj-cs"/>
                <a:sym typeface="Helvetica Light"/>
              </a:rPr>
              <a:t>a</a:t>
            </a:r>
            <a:r>
              <a:rPr kumimoji="0" lang="en-US" sz="5000" b="0" i="0" u="none" strike="noStrike" cap="none" spc="0" normalizeH="0" baseline="0" dirty="0">
                <a:ln>
                  <a:noFill/>
                </a:ln>
                <a:solidFill>
                  <a:srgbClr val="000000"/>
                </a:solidFill>
                <a:effectLst/>
                <a:uFillTx/>
                <a:latin typeface="+mj-lt"/>
                <a:ea typeface="+mj-ea"/>
                <a:cs typeface="+mj-cs"/>
                <a:sym typeface="Helvetica Light"/>
              </a:rPr>
              <a:t>t</a:t>
            </a:r>
            <a:r>
              <a:rPr kumimoji="0" lang="en-GH" sz="50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5000" b="0" i="0" u="none" strike="noStrike" cap="none" spc="0" normalizeH="0" baseline="0" dirty="0">
                <a:ln>
                  <a:noFill/>
                </a:ln>
                <a:solidFill>
                  <a:srgbClr val="000000"/>
                </a:solidFill>
                <a:effectLst/>
                <a:uFillTx/>
                <a:latin typeface="+mj-lt"/>
                <a:ea typeface="+mj-ea"/>
                <a:cs typeface="+mj-cs"/>
                <a:sym typeface="Helvetica Light"/>
              </a:rPr>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n/M</a:t>
            </a:r>
            <a:r>
              <a:rPr kumimoji="0" lang="en-US" sz="5000" b="0" i="0" u="none" strike="noStrike" cap="none" spc="0" normalizeH="0" baseline="0" dirty="0">
                <a:ln>
                  <a:noFill/>
                </a:ln>
                <a:solidFill>
                  <a:srgbClr val="000000"/>
                </a:solidFill>
                <a:effectLst/>
                <a:uFillTx/>
                <a:latin typeface="+mj-lt"/>
                <a:ea typeface="+mj-ea"/>
                <a:cs typeface="+mj-cs"/>
                <a:sym typeface="Helvetica Light"/>
              </a:rPr>
              <a:t>o</a:t>
            </a:r>
            <a:r>
              <a:rPr kumimoji="0" lang="en-GH" sz="5000" b="0" i="0" u="none" strike="noStrike" cap="none" spc="0" normalizeH="0" baseline="0" dirty="0">
                <a:ln>
                  <a:noFill/>
                </a:ln>
                <a:solidFill>
                  <a:srgbClr val="000000"/>
                </a:solidFill>
                <a:effectLst/>
                <a:uFillTx/>
                <a:latin typeface="+mj-lt"/>
                <a:ea typeface="+mj-ea"/>
                <a:cs typeface="+mj-cs"/>
                <a:sym typeface="Helvetica Light"/>
              </a:rPr>
              <a:t>d</a:t>
            </a:r>
            <a:r>
              <a:rPr kumimoji="0" lang="en-US" sz="5000" b="0" i="0" u="none" strike="noStrike" cap="none" spc="0" normalizeH="0" baseline="0" dirty="0">
                <a:ln>
                  <a:noFill/>
                </a:ln>
                <a:solidFill>
                  <a:srgbClr val="000000"/>
                </a:solidFill>
                <a:effectLst/>
                <a:uFillTx/>
                <a:latin typeface="+mj-lt"/>
                <a:ea typeface="+mj-ea"/>
                <a:cs typeface="+mj-cs"/>
                <a:sym typeface="Helvetica Light"/>
              </a:rPr>
              <a:t>e</a:t>
            </a:r>
            <a:r>
              <a:rPr kumimoji="0" lang="en-GH" sz="5000" b="0" i="0" u="none" strike="noStrike" cap="none" spc="0" normalizeH="0" baseline="0" dirty="0">
                <a:ln>
                  <a:noFill/>
                </a:ln>
                <a:solidFill>
                  <a:srgbClr val="000000"/>
                </a:solidFill>
                <a:effectLst/>
                <a:uFillTx/>
                <a:latin typeface="+mj-lt"/>
                <a:ea typeface="+mj-ea"/>
                <a:cs typeface="+mj-cs"/>
                <a:sym typeface="Helvetica Light"/>
              </a:rPr>
              <a:t>l </a:t>
            </a:r>
            <a:r>
              <a:rPr kumimoji="0" lang="en-US" sz="5000" b="0" i="0" u="none" strike="noStrike" cap="none" spc="0" normalizeH="0" baseline="0" dirty="0">
                <a:ln>
                  <a:noFill/>
                </a:ln>
                <a:solidFill>
                  <a:srgbClr val="000000"/>
                </a:solidFill>
                <a:effectLst/>
                <a:uFillTx/>
                <a:latin typeface="+mj-lt"/>
                <a:ea typeface="+mj-ea"/>
                <a:cs typeface="+mj-cs"/>
                <a:sym typeface="Helvetica Light"/>
              </a:rPr>
              <a:t>a</a:t>
            </a:r>
            <a:r>
              <a:rPr kumimoji="0" lang="en-GH" sz="5000" b="0" i="0" u="none" strike="noStrike" cap="none" spc="0" normalizeH="0" baseline="0" dirty="0">
                <a:ln>
                  <a:noFill/>
                </a:ln>
                <a:solidFill>
                  <a:srgbClr val="000000"/>
                </a:solidFill>
                <a:effectLst/>
                <a:uFillTx/>
                <a:latin typeface="+mj-lt"/>
                <a:ea typeface="+mj-ea"/>
                <a:cs typeface="+mj-cs"/>
                <a:sym typeface="Helvetica Light"/>
              </a:rPr>
              <a:t>d</a:t>
            </a:r>
            <a:r>
              <a:rPr kumimoji="0" lang="en-US" sz="5000" b="0" i="0" u="none" strike="noStrike" cap="none" spc="0" normalizeH="0" baseline="0" dirty="0">
                <a:ln>
                  <a:noFill/>
                </a:ln>
                <a:solidFill>
                  <a:srgbClr val="000000"/>
                </a:solidFill>
                <a:effectLst/>
                <a:uFillTx/>
                <a:latin typeface="+mj-lt"/>
                <a:ea typeface="+mj-ea"/>
                <a:cs typeface="+mj-cs"/>
                <a:sym typeface="Helvetica Light"/>
              </a:rPr>
              <a:t>j</a:t>
            </a:r>
            <a:r>
              <a:rPr kumimoji="0" lang="en-GH" sz="5000" b="0" i="0" u="none" strike="noStrike" cap="none" spc="0" normalizeH="0" baseline="0" dirty="0">
                <a:ln>
                  <a:noFill/>
                </a:ln>
                <a:solidFill>
                  <a:srgbClr val="000000"/>
                </a:solidFill>
                <a:effectLst/>
                <a:uFillTx/>
                <a:latin typeface="+mj-lt"/>
                <a:ea typeface="+mj-ea"/>
                <a:cs typeface="+mj-cs"/>
                <a:sym typeface="Helvetica Light"/>
              </a:rPr>
              <a:t>u</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r>
              <a:rPr kumimoji="0" lang="en-GH" sz="5000" b="0" i="0" u="none" strike="noStrike" cap="none" spc="0" normalizeH="0" baseline="0" dirty="0">
                <a:ln>
                  <a:noFill/>
                </a:ln>
                <a:solidFill>
                  <a:srgbClr val="000000"/>
                </a:solidFill>
                <a:effectLst/>
                <a:uFillTx/>
                <a:latin typeface="+mj-lt"/>
                <a:ea typeface="+mj-ea"/>
                <a:cs typeface="+mj-cs"/>
                <a:sym typeface="Helvetica Light"/>
              </a:rPr>
              <a:t>t</a:t>
            </a:r>
            <a:r>
              <a:rPr kumimoji="0" lang="en-US" sz="5000" b="0" i="0" u="none" strike="noStrike" cap="none" spc="0" normalizeH="0" baseline="0" dirty="0">
                <a:ln>
                  <a:noFill/>
                </a:ln>
                <a:solidFill>
                  <a:srgbClr val="000000"/>
                </a:solidFill>
                <a:effectLst/>
                <a:uFillTx/>
                <a:latin typeface="+mj-lt"/>
                <a:ea typeface="+mj-ea"/>
                <a:cs typeface="+mj-cs"/>
                <a:sym typeface="Helvetica Light"/>
              </a:rPr>
              <a:t>m</a:t>
            </a:r>
            <a:r>
              <a:rPr kumimoji="0" lang="en-GH" sz="5000" b="0" i="0" u="none" strike="noStrike" cap="none" spc="0" normalizeH="0" baseline="0" dirty="0">
                <a:ln>
                  <a:noFill/>
                </a:ln>
                <a:solidFill>
                  <a:srgbClr val="000000"/>
                </a:solidFill>
                <a:effectLst/>
                <a:uFillTx/>
                <a:latin typeface="+mj-lt"/>
                <a:ea typeface="+mj-ea"/>
                <a:cs typeface="+mj-cs"/>
                <a:sym typeface="Helvetica Light"/>
              </a:rPr>
              <a:t>e</a:t>
            </a:r>
            <a:r>
              <a:rPr kumimoji="0" lang="en-US" sz="5000" b="0" i="0" u="none" strike="noStrike" cap="none" spc="0" normalizeH="0" baseline="0" dirty="0">
                <a:ln>
                  <a:noFill/>
                </a:ln>
                <a:solidFill>
                  <a:srgbClr val="000000"/>
                </a:solidFill>
                <a:effectLst/>
                <a:uFillTx/>
                <a:latin typeface="+mj-lt"/>
                <a:ea typeface="+mj-ea"/>
                <a:cs typeface="+mj-cs"/>
                <a:sym typeface="Helvetica Light"/>
              </a:rPr>
              <a:t>n</a:t>
            </a:r>
            <a:r>
              <a:rPr kumimoji="0" lang="en-GH" sz="5000" b="0" i="0" u="none" strike="noStrike" cap="none" spc="0" normalizeH="0" baseline="0" dirty="0">
                <a:ln>
                  <a:noFill/>
                </a:ln>
                <a:solidFill>
                  <a:srgbClr val="000000"/>
                </a:solidFill>
                <a:effectLst/>
                <a:uFillTx/>
                <a:latin typeface="+mj-lt"/>
                <a:ea typeface="+mj-ea"/>
                <a:cs typeface="+mj-cs"/>
                <a:sym typeface="Helvetica Light"/>
              </a:rPr>
              <a:t>t</a:t>
            </a:r>
            <a:r>
              <a:rPr kumimoji="0" lang="en-US" sz="5000" b="0" i="0" u="none" strike="noStrike" cap="none" spc="0" normalizeH="0" baseline="0" dirty="0">
                <a:ln>
                  <a:noFill/>
                </a:ln>
                <a:solidFill>
                  <a:srgbClr val="000000"/>
                </a:solidFill>
                <a:effectLst/>
                <a:uFillTx/>
                <a:latin typeface="+mj-lt"/>
                <a:ea typeface="+mj-ea"/>
                <a:cs typeface="+mj-cs"/>
                <a:sym typeface="Helvetica Light"/>
              </a:rPr>
              <a:t>s</a:t>
            </a:r>
          </a:p>
        </p:txBody>
      </p:sp>
    </p:spTree>
    <p:extLst>
      <p:ext uri="{BB962C8B-B14F-4D97-AF65-F5344CB8AC3E}">
        <p14:creationId xmlns:p14="http://schemas.microsoft.com/office/powerpoint/2010/main" val="33896013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Reference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401574"/>
            <a:ext cx="21506373" cy="10314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 typeface="Arial" panose="020B0604020202020204" pitchFamily="34" charset="0"/>
              <a:buChar char="•"/>
            </a:pPr>
            <a:r>
              <a:rPr lang="en-US" sz="2800" dirty="0">
                <a:solidFill>
                  <a:schemeClr val="tx1"/>
                </a:solidFill>
              </a:rPr>
              <a:t>[1] </a:t>
            </a:r>
            <a:r>
              <a:rPr lang="en-US" sz="2800" dirty="0" err="1">
                <a:solidFill>
                  <a:schemeClr val="tx1"/>
                </a:solidFill>
              </a:rPr>
              <a:t>Ilg</a:t>
            </a:r>
            <a:r>
              <a:rPr lang="en-US" sz="2800" dirty="0">
                <a:solidFill>
                  <a:schemeClr val="tx1"/>
                </a:solidFill>
              </a:rPr>
              <a:t>, E., Mayer, N., </a:t>
            </a:r>
            <a:r>
              <a:rPr lang="en-US" sz="2800" dirty="0" err="1">
                <a:solidFill>
                  <a:schemeClr val="tx1"/>
                </a:solidFill>
              </a:rPr>
              <a:t>Saikia</a:t>
            </a:r>
            <a:r>
              <a:rPr lang="en-US" sz="2800" dirty="0">
                <a:solidFill>
                  <a:schemeClr val="tx1"/>
                </a:solidFill>
              </a:rPr>
              <a:t>, T., </a:t>
            </a:r>
            <a:r>
              <a:rPr lang="en-US" sz="2800" dirty="0" err="1">
                <a:solidFill>
                  <a:schemeClr val="tx1"/>
                </a:solidFill>
              </a:rPr>
              <a:t>Keuper</a:t>
            </a:r>
            <a:r>
              <a:rPr lang="en-US" sz="2800" dirty="0">
                <a:solidFill>
                  <a:schemeClr val="tx1"/>
                </a:solidFill>
              </a:rPr>
              <a:t>, M., </a:t>
            </a:r>
            <a:r>
              <a:rPr lang="en-US" sz="2800" dirty="0" err="1">
                <a:solidFill>
                  <a:schemeClr val="tx1"/>
                </a:solidFill>
              </a:rPr>
              <a:t>Dosovitskiy</a:t>
            </a:r>
            <a:r>
              <a:rPr lang="en-US" sz="2800" dirty="0">
                <a:solidFill>
                  <a:schemeClr val="tx1"/>
                </a:solidFill>
              </a:rPr>
              <a:t>, A., &amp; </a:t>
            </a:r>
            <a:r>
              <a:rPr lang="en-US" sz="2800" dirty="0" err="1">
                <a:solidFill>
                  <a:schemeClr val="tx1"/>
                </a:solidFill>
              </a:rPr>
              <a:t>Brox</a:t>
            </a:r>
            <a:r>
              <a:rPr lang="en-US" sz="2800" dirty="0">
                <a:solidFill>
                  <a:schemeClr val="tx1"/>
                </a:solidFill>
              </a:rPr>
              <a:t>, T. (2017). </a:t>
            </a:r>
            <a:r>
              <a:rPr lang="en-US" sz="2800" dirty="0" err="1">
                <a:solidFill>
                  <a:schemeClr val="tx1"/>
                </a:solidFill>
              </a:rPr>
              <a:t>Flownet</a:t>
            </a:r>
            <a:r>
              <a:rPr lang="en-US" sz="2800" dirty="0">
                <a:solidFill>
                  <a:schemeClr val="tx1"/>
                </a:solidFill>
              </a:rPr>
              <a:t> 2.0: Evolution of optical flow estimation with deep networks. In Proceedings of the IEEE conference on computer vision and pattern recognition (pp. 2462-2470). </a:t>
            </a:r>
          </a:p>
          <a:p>
            <a:pPr marL="685800" indent="-685800" algn="l">
              <a:buFont typeface="Arial" panose="020B0604020202020204" pitchFamily="34" charset="0"/>
              <a:buChar char="•"/>
            </a:pPr>
            <a:r>
              <a:rPr lang="en-US" sz="2800" dirty="0">
                <a:solidFill>
                  <a:schemeClr val="tx1"/>
                </a:solidFill>
              </a:rPr>
              <a:t>[2] </a:t>
            </a:r>
            <a:r>
              <a:rPr lang="en-US" sz="2800" dirty="0" err="1">
                <a:solidFill>
                  <a:schemeClr val="tx1"/>
                </a:solidFill>
              </a:rPr>
              <a:t>Dosovitskiy</a:t>
            </a:r>
            <a:r>
              <a:rPr lang="en-US" sz="2800" dirty="0">
                <a:solidFill>
                  <a:schemeClr val="tx1"/>
                </a:solidFill>
              </a:rPr>
              <a:t>, A., Fischer, P., </a:t>
            </a:r>
            <a:r>
              <a:rPr lang="en-US" sz="2800" dirty="0" err="1">
                <a:solidFill>
                  <a:schemeClr val="tx1"/>
                </a:solidFill>
              </a:rPr>
              <a:t>Ilg</a:t>
            </a:r>
            <a:r>
              <a:rPr lang="en-US" sz="2800" dirty="0">
                <a:solidFill>
                  <a:schemeClr val="tx1"/>
                </a:solidFill>
              </a:rPr>
              <a:t>, E., </a:t>
            </a:r>
            <a:r>
              <a:rPr lang="en-US" sz="2800" dirty="0" err="1">
                <a:solidFill>
                  <a:schemeClr val="tx1"/>
                </a:solidFill>
              </a:rPr>
              <a:t>Hausser</a:t>
            </a:r>
            <a:r>
              <a:rPr lang="en-US" sz="2800" dirty="0">
                <a:solidFill>
                  <a:schemeClr val="tx1"/>
                </a:solidFill>
              </a:rPr>
              <a:t>, P., </a:t>
            </a:r>
            <a:r>
              <a:rPr lang="en-US" sz="2800" dirty="0" err="1">
                <a:solidFill>
                  <a:schemeClr val="tx1"/>
                </a:solidFill>
              </a:rPr>
              <a:t>Hazirbas</a:t>
            </a:r>
            <a:r>
              <a:rPr lang="en-US" sz="2800" dirty="0">
                <a:solidFill>
                  <a:schemeClr val="tx1"/>
                </a:solidFill>
              </a:rPr>
              <a:t>, C., </a:t>
            </a:r>
            <a:r>
              <a:rPr lang="en-US" sz="2800" dirty="0" err="1">
                <a:solidFill>
                  <a:schemeClr val="tx1"/>
                </a:solidFill>
              </a:rPr>
              <a:t>Golkov</a:t>
            </a:r>
            <a:r>
              <a:rPr lang="en-US" sz="2800" dirty="0">
                <a:solidFill>
                  <a:schemeClr val="tx1"/>
                </a:solidFill>
              </a:rPr>
              <a:t>, V., ... &amp; </a:t>
            </a:r>
            <a:r>
              <a:rPr lang="en-US" sz="2800" dirty="0" err="1">
                <a:solidFill>
                  <a:schemeClr val="tx1"/>
                </a:solidFill>
              </a:rPr>
              <a:t>Brox</a:t>
            </a:r>
            <a:r>
              <a:rPr lang="en-US" sz="2800" dirty="0">
                <a:solidFill>
                  <a:schemeClr val="tx1"/>
                </a:solidFill>
              </a:rPr>
              <a:t>, T. (2015). </a:t>
            </a:r>
            <a:r>
              <a:rPr lang="en-US" sz="2800" dirty="0" err="1">
                <a:solidFill>
                  <a:schemeClr val="tx1"/>
                </a:solidFill>
              </a:rPr>
              <a:t>Flownet</a:t>
            </a:r>
            <a:r>
              <a:rPr lang="en-US" sz="2800" dirty="0">
                <a:solidFill>
                  <a:schemeClr val="tx1"/>
                </a:solidFill>
              </a:rPr>
              <a:t>: Learning optical flow with convolutional networks. In Proceedings of the IEEE international conference on computer vision (pp. 2758-2766).</a:t>
            </a:r>
          </a:p>
          <a:p>
            <a:pPr marL="685800" indent="-685800" algn="l">
              <a:buFont typeface="Arial" panose="020B0604020202020204" pitchFamily="34" charset="0"/>
              <a:buChar char="•"/>
            </a:pPr>
            <a:r>
              <a:rPr lang="en-US" sz="2800" dirty="0">
                <a:solidFill>
                  <a:schemeClr val="tx1"/>
                </a:solidFill>
              </a:rPr>
              <a:t>[3] Sun, D., Yang, X., Liu, M. Y., &amp; Kautz, J. (2018). PWC-Net: CNNs for optical flow using pyramid, warping, and cost volume. In Proceedings of the IEEE Conference on </a:t>
            </a:r>
            <a:r>
              <a:rPr lang="en-US" sz="2800" dirty="0" err="1">
                <a:solidFill>
                  <a:schemeClr val="tx1"/>
                </a:solidFill>
              </a:rPr>
              <a:t>ComputerVision</a:t>
            </a:r>
            <a:r>
              <a:rPr lang="en-US" sz="2800" dirty="0">
                <a:solidFill>
                  <a:schemeClr val="tx1"/>
                </a:solidFill>
              </a:rPr>
              <a:t> and Pattern Recognition (pp. 8934-8943).</a:t>
            </a:r>
          </a:p>
          <a:p>
            <a:pPr marL="685800" indent="-685800" algn="l">
              <a:buFont typeface="Arial" panose="020B0604020202020204" pitchFamily="34" charset="0"/>
              <a:buChar char="•"/>
            </a:pPr>
            <a:r>
              <a:rPr lang="en-US" sz="2800" dirty="0">
                <a:solidFill>
                  <a:schemeClr val="tx1"/>
                </a:solidFill>
              </a:rPr>
              <a:t>[4] </a:t>
            </a:r>
            <a:r>
              <a:rPr lang="en-US" sz="2800" dirty="0" err="1">
                <a:solidFill>
                  <a:schemeClr val="tx1"/>
                </a:solidFill>
              </a:rPr>
              <a:t>Menze</a:t>
            </a:r>
            <a:r>
              <a:rPr lang="en-US" sz="2800" dirty="0">
                <a:solidFill>
                  <a:schemeClr val="tx1"/>
                </a:solidFill>
              </a:rPr>
              <a:t>, M., &amp; Geiger, A. (2015). Object scene flow for autonomous vehicles. In Proceedings of the IEEE</a:t>
            </a:r>
          </a:p>
          <a:p>
            <a:pPr marL="685800" indent="-685800" algn="l">
              <a:buFont typeface="Arial" panose="020B0604020202020204" pitchFamily="34" charset="0"/>
              <a:buChar char="•"/>
            </a:pPr>
            <a:r>
              <a:rPr lang="en-US" sz="2800" dirty="0">
                <a:solidFill>
                  <a:schemeClr val="tx1"/>
                </a:solidFill>
              </a:rPr>
              <a:t>[</a:t>
            </a:r>
            <a:r>
              <a:rPr lang="en-GH" sz="2800" dirty="0">
                <a:solidFill>
                  <a:schemeClr val="tx1"/>
                </a:solidFill>
              </a:rPr>
              <a:t>5</a:t>
            </a:r>
            <a:r>
              <a:rPr lang="en-US" sz="2800" dirty="0">
                <a:solidFill>
                  <a:schemeClr val="tx1"/>
                </a:solidFill>
              </a:rPr>
              <a:t>] </a:t>
            </a:r>
            <a:r>
              <a:rPr lang="en-US" sz="2800" dirty="0" err="1">
                <a:solidFill>
                  <a:schemeClr val="tx1"/>
                </a:solidFill>
              </a:rPr>
              <a:t>Chuan-en</a:t>
            </a:r>
            <a:r>
              <a:rPr lang="en-US" sz="2800" dirty="0">
                <a:solidFill>
                  <a:schemeClr val="tx1"/>
                </a:solidFill>
              </a:rPr>
              <a:t> Lin, 2019, Introduction to Motion Estimation with Optical Flow, Retrieve from </a:t>
            </a:r>
            <a:r>
              <a:rPr lang="en-US" sz="2800" dirty="0">
                <a:solidFill>
                  <a:schemeClr val="tx1"/>
                </a:solidFill>
                <a:hlinkClick r:id="rId2">
                  <a:extLst>
                    <a:ext uri="{A12FA001-AC4F-418D-AE19-62706E023703}">
                      <ahyp:hlinkClr xmlns:ahyp="http://schemas.microsoft.com/office/drawing/2018/hyperlinkcolor" val="tx"/>
                    </a:ext>
                  </a:extLst>
                </a:hlinkClick>
              </a:rPr>
              <a:t>https://nanonets.com/blog/optical-flow/</a:t>
            </a:r>
            <a:endParaRPr lang="en-GH" sz="2800" dirty="0">
              <a:solidFill>
                <a:schemeClr val="tx1"/>
              </a:solidFill>
            </a:endParaRPr>
          </a:p>
          <a:p>
            <a:pPr marL="685800" indent="-685800" algn="l">
              <a:buFont typeface="Arial" panose="020B0604020202020204" pitchFamily="34" charset="0"/>
              <a:buChar char="•"/>
            </a:pPr>
            <a:r>
              <a:rPr lang="en-US" sz="2800" dirty="0">
                <a:solidFill>
                  <a:schemeClr val="tx1"/>
                </a:solidFill>
              </a:rPr>
              <a:t>[</a:t>
            </a:r>
            <a:r>
              <a:rPr lang="en-GH" sz="2800" dirty="0">
                <a:solidFill>
                  <a:schemeClr val="tx1"/>
                </a:solidFill>
              </a:rPr>
              <a:t>6</a:t>
            </a:r>
            <a:r>
              <a:rPr lang="en-US" sz="2800" dirty="0">
                <a:solidFill>
                  <a:schemeClr val="tx1"/>
                </a:solidFill>
              </a:rPr>
              <a:t>] B. D. Lucas and T. </a:t>
            </a:r>
            <a:r>
              <a:rPr lang="en-US" sz="2800" dirty="0" err="1">
                <a:solidFill>
                  <a:schemeClr val="tx1"/>
                </a:solidFill>
              </a:rPr>
              <a:t>Kanade</a:t>
            </a:r>
            <a:r>
              <a:rPr lang="en-US" sz="2800" dirty="0">
                <a:solidFill>
                  <a:schemeClr val="tx1"/>
                </a:solidFill>
              </a:rPr>
              <a:t> (1981), An iterative image registration technique with an application to stereo vision. Proceedings of Imaging Understanding Workshop, pages 121—130</a:t>
            </a:r>
          </a:p>
          <a:p>
            <a:pPr marL="685800" indent="-685800" algn="l">
              <a:buFont typeface="Arial" panose="020B0604020202020204" pitchFamily="34" charset="0"/>
              <a:buChar char="•"/>
            </a:pPr>
            <a:r>
              <a:rPr lang="en-US" sz="2800" dirty="0">
                <a:solidFill>
                  <a:schemeClr val="tx1"/>
                </a:solidFill>
              </a:rPr>
              <a:t>[</a:t>
            </a:r>
            <a:r>
              <a:rPr lang="en-GH" sz="2800" dirty="0">
                <a:solidFill>
                  <a:schemeClr val="tx1"/>
                </a:solidFill>
              </a:rPr>
              <a:t>7</a:t>
            </a:r>
            <a:r>
              <a:rPr lang="en-US" sz="2800" dirty="0">
                <a:solidFill>
                  <a:schemeClr val="tx1"/>
                </a:solidFill>
              </a:rPr>
              <a:t>] B.K.P. Horn and B.G. </a:t>
            </a:r>
            <a:r>
              <a:rPr lang="en-US" sz="2800" dirty="0" err="1">
                <a:solidFill>
                  <a:schemeClr val="tx1"/>
                </a:solidFill>
              </a:rPr>
              <a:t>Schunck</a:t>
            </a:r>
            <a:r>
              <a:rPr lang="en-US" sz="2800" dirty="0">
                <a:solidFill>
                  <a:schemeClr val="tx1"/>
                </a:solidFill>
              </a:rPr>
              <a:t>, "Determining optical flow." Artificial Intelligence, vol 17, pp 185–203, 1981. Manuscript available on MIT server</a:t>
            </a:r>
            <a:endParaRPr lang="en-GH" sz="2800" dirty="0">
              <a:solidFill>
                <a:schemeClr val="tx1"/>
              </a:solidFill>
            </a:endParaRPr>
          </a:p>
          <a:p>
            <a:pPr marL="685800" indent="-685800" algn="l">
              <a:buFont typeface="Arial" panose="020B0604020202020204" pitchFamily="34" charset="0"/>
              <a:buChar char="•"/>
            </a:pPr>
            <a:r>
              <a:rPr lang="en-GH" sz="2800" dirty="0">
                <a:solidFill>
                  <a:schemeClr val="tx1"/>
                </a:solidFill>
              </a:rPr>
              <a:t>[8] </a:t>
            </a:r>
            <a:r>
              <a:rPr lang="en-US" sz="2800" dirty="0">
                <a:solidFill>
                  <a:schemeClr val="tx1"/>
                </a:solidFill>
              </a:rPr>
              <a:t>George </a:t>
            </a:r>
            <a:r>
              <a:rPr lang="en-US" sz="2800" dirty="0" err="1">
                <a:solidFill>
                  <a:schemeClr val="tx1"/>
                </a:solidFill>
              </a:rPr>
              <a:t>Hotz</a:t>
            </a:r>
            <a:r>
              <a:rPr lang="en-GH" sz="2800" dirty="0">
                <a:solidFill>
                  <a:schemeClr val="tx1"/>
                </a:solidFill>
              </a:rPr>
              <a:t>, 2018, </a:t>
            </a:r>
            <a:r>
              <a:rPr lang="en-US" sz="2800" dirty="0">
                <a:solidFill>
                  <a:schemeClr val="tx1"/>
                </a:solidFill>
              </a:rPr>
              <a:t>The comma.ai Speed Prediction Challenge</a:t>
            </a:r>
            <a:r>
              <a:rPr lang="en-GH" sz="2800" dirty="0">
                <a:solidFill>
                  <a:schemeClr val="tx1"/>
                </a:solidFill>
              </a:rPr>
              <a:t>, </a:t>
            </a:r>
            <a:r>
              <a:rPr lang="en-US" sz="2800" dirty="0">
                <a:solidFill>
                  <a:schemeClr val="tx1"/>
                </a:solidFill>
              </a:rPr>
              <a:t>r</a:t>
            </a:r>
            <a:r>
              <a:rPr lang="en-GH" sz="2800" dirty="0">
                <a:solidFill>
                  <a:schemeClr val="tx1"/>
                </a:solidFill>
              </a:rPr>
              <a:t>e</a:t>
            </a:r>
            <a:r>
              <a:rPr lang="en-US" sz="2800" dirty="0">
                <a:solidFill>
                  <a:schemeClr val="tx1"/>
                </a:solidFill>
              </a:rPr>
              <a:t>t</a:t>
            </a:r>
            <a:r>
              <a:rPr lang="en-GH" sz="2800" dirty="0">
                <a:solidFill>
                  <a:schemeClr val="tx1"/>
                </a:solidFill>
              </a:rPr>
              <a:t>r</a:t>
            </a:r>
            <a:r>
              <a:rPr lang="en-US" sz="2800" dirty="0" err="1">
                <a:solidFill>
                  <a:schemeClr val="tx1"/>
                </a:solidFill>
              </a:rPr>
              <a:t>i</a:t>
            </a:r>
            <a:r>
              <a:rPr lang="en-GH" sz="2800" dirty="0">
                <a:solidFill>
                  <a:schemeClr val="tx1"/>
                </a:solidFill>
              </a:rPr>
              <a:t>e</a:t>
            </a:r>
            <a:r>
              <a:rPr lang="en-US" sz="2800" dirty="0">
                <a:solidFill>
                  <a:schemeClr val="tx1"/>
                </a:solidFill>
              </a:rPr>
              <a:t>v</a:t>
            </a:r>
            <a:r>
              <a:rPr lang="en-GH" sz="2800" dirty="0">
                <a:solidFill>
                  <a:schemeClr val="tx1"/>
                </a:solidFill>
              </a:rPr>
              <a:t>e</a:t>
            </a:r>
            <a:r>
              <a:rPr lang="en-US" sz="2800" dirty="0">
                <a:solidFill>
                  <a:schemeClr val="tx1"/>
                </a:solidFill>
              </a:rPr>
              <a:t>d</a:t>
            </a:r>
            <a:r>
              <a:rPr lang="en-GH" sz="2800" dirty="0">
                <a:solidFill>
                  <a:schemeClr val="tx1"/>
                </a:solidFill>
              </a:rPr>
              <a:t> </a:t>
            </a:r>
            <a:r>
              <a:rPr lang="en-US" sz="2800" dirty="0">
                <a:solidFill>
                  <a:schemeClr val="tx1"/>
                </a:solidFill>
              </a:rPr>
              <a:t>f</a:t>
            </a:r>
            <a:r>
              <a:rPr lang="en-GH" sz="2800" dirty="0">
                <a:solidFill>
                  <a:schemeClr val="tx1"/>
                </a:solidFill>
              </a:rPr>
              <a:t>r</a:t>
            </a:r>
            <a:r>
              <a:rPr lang="en-US" sz="2800" dirty="0">
                <a:solidFill>
                  <a:schemeClr val="tx1"/>
                </a:solidFill>
              </a:rPr>
              <a:t>o</a:t>
            </a:r>
            <a:r>
              <a:rPr lang="en-GH" sz="2800" dirty="0">
                <a:solidFill>
                  <a:schemeClr val="tx1"/>
                </a:solidFill>
              </a:rPr>
              <a:t>m  </a:t>
            </a:r>
            <a:r>
              <a:rPr lang="en-US" sz="2800" dirty="0">
                <a:solidFill>
                  <a:schemeClr val="tx1"/>
                </a:solidFill>
                <a:hlinkClick r:id="rId3">
                  <a:extLst>
                    <a:ext uri="{A12FA001-AC4F-418D-AE19-62706E023703}">
                      <ahyp:hlinkClr xmlns:ahyp="http://schemas.microsoft.com/office/drawing/2018/hyperlinkcolor" val="tx"/>
                    </a:ext>
                  </a:extLst>
                </a:hlinkClick>
              </a:rPr>
              <a:t>https://github.com/commaai/speedchallenge</a:t>
            </a:r>
            <a:endParaRPr lang="en-GH" sz="2800" dirty="0">
              <a:solidFill>
                <a:schemeClr val="tx1"/>
              </a:solidFill>
            </a:endParaRPr>
          </a:p>
          <a:p>
            <a:pPr marL="685800" indent="-685800" algn="l">
              <a:buFont typeface="Arial" panose="020B0604020202020204" pitchFamily="34" charset="0"/>
              <a:buChar char="•"/>
            </a:pPr>
            <a:r>
              <a:rPr lang="en-GH" sz="2800" dirty="0">
                <a:solidFill>
                  <a:schemeClr val="tx1"/>
                </a:solidFill>
              </a:rPr>
              <a:t>[9] </a:t>
            </a:r>
            <a:r>
              <a:rPr lang="en-US" sz="2800" dirty="0">
                <a:solidFill>
                  <a:schemeClr val="tx1"/>
                </a:solidFill>
              </a:rPr>
              <a:t>Mariusz Bojarski</a:t>
            </a:r>
            <a:r>
              <a:rPr lang="en-GH" sz="2800" dirty="0">
                <a:solidFill>
                  <a:schemeClr val="tx1"/>
                </a:solidFill>
              </a:rPr>
              <a:t>, </a:t>
            </a:r>
            <a:r>
              <a:rPr lang="en-US" sz="2800" dirty="0">
                <a:solidFill>
                  <a:schemeClr val="tx1"/>
                </a:solidFill>
              </a:rPr>
              <a:t>Davide Del Testa</a:t>
            </a:r>
            <a:r>
              <a:rPr lang="en-GH" sz="2800" dirty="0">
                <a:solidFill>
                  <a:schemeClr val="tx1"/>
                </a:solidFill>
              </a:rPr>
              <a:t>, </a:t>
            </a:r>
            <a:r>
              <a:rPr lang="en-US" sz="2800" dirty="0">
                <a:solidFill>
                  <a:schemeClr val="tx1"/>
                </a:solidFill>
              </a:rPr>
              <a:t>Daniel </a:t>
            </a:r>
            <a:r>
              <a:rPr lang="en-US" sz="2800" dirty="0" err="1">
                <a:solidFill>
                  <a:schemeClr val="tx1"/>
                </a:solidFill>
              </a:rPr>
              <a:t>Dworakowski</a:t>
            </a:r>
            <a:r>
              <a:rPr lang="en-GH" sz="2800" dirty="0">
                <a:solidFill>
                  <a:schemeClr val="tx1"/>
                </a:solidFill>
              </a:rPr>
              <a:t>, </a:t>
            </a:r>
            <a:r>
              <a:rPr lang="en-US" sz="2800" dirty="0">
                <a:solidFill>
                  <a:schemeClr val="tx1"/>
                </a:solidFill>
              </a:rPr>
              <a:t>Bernhard </a:t>
            </a:r>
            <a:r>
              <a:rPr lang="en-US" sz="2800" dirty="0" err="1">
                <a:solidFill>
                  <a:schemeClr val="tx1"/>
                </a:solidFill>
              </a:rPr>
              <a:t>Firner</a:t>
            </a:r>
            <a:r>
              <a:rPr lang="en-GH" sz="2800" dirty="0">
                <a:solidFill>
                  <a:schemeClr val="tx1"/>
                </a:solidFill>
              </a:rPr>
              <a:t>, </a:t>
            </a:r>
            <a:r>
              <a:rPr lang="en-US" sz="2800" dirty="0">
                <a:solidFill>
                  <a:schemeClr val="tx1"/>
                </a:solidFill>
              </a:rPr>
              <a:t>Beat </a:t>
            </a:r>
            <a:r>
              <a:rPr lang="en-US" sz="2800" dirty="0" err="1">
                <a:solidFill>
                  <a:schemeClr val="tx1"/>
                </a:solidFill>
              </a:rPr>
              <a:t>Flepp</a:t>
            </a:r>
            <a:r>
              <a:rPr lang="en-GH" sz="2800" dirty="0">
                <a:solidFill>
                  <a:schemeClr val="tx1"/>
                </a:solidFill>
              </a:rPr>
              <a:t>, </a:t>
            </a:r>
            <a:r>
              <a:rPr lang="en-US" sz="2800" dirty="0" err="1">
                <a:solidFill>
                  <a:schemeClr val="tx1"/>
                </a:solidFill>
              </a:rPr>
              <a:t>Prasoon</a:t>
            </a:r>
            <a:r>
              <a:rPr lang="en-US" sz="2800" dirty="0">
                <a:solidFill>
                  <a:schemeClr val="tx1"/>
                </a:solidFill>
              </a:rPr>
              <a:t> Goyal</a:t>
            </a:r>
            <a:r>
              <a:rPr lang="en-GH" sz="2800" dirty="0">
                <a:solidFill>
                  <a:schemeClr val="tx1"/>
                </a:solidFill>
              </a:rPr>
              <a:t>, </a:t>
            </a:r>
            <a:r>
              <a:rPr lang="en-US" sz="2800" dirty="0">
                <a:solidFill>
                  <a:schemeClr val="tx1"/>
                </a:solidFill>
              </a:rPr>
              <a:t>Lawrence D. </a:t>
            </a:r>
            <a:r>
              <a:rPr lang="en-US" sz="2800" dirty="0" err="1">
                <a:solidFill>
                  <a:schemeClr val="tx1"/>
                </a:solidFill>
              </a:rPr>
              <a:t>Jackel</a:t>
            </a:r>
            <a:r>
              <a:rPr lang="en-GH" sz="2800" dirty="0">
                <a:solidFill>
                  <a:schemeClr val="tx1"/>
                </a:solidFill>
              </a:rPr>
              <a:t>, </a:t>
            </a:r>
            <a:r>
              <a:rPr lang="en-US" sz="2800" dirty="0">
                <a:solidFill>
                  <a:schemeClr val="tx1"/>
                </a:solidFill>
              </a:rPr>
              <a:t>Mathew </a:t>
            </a:r>
            <a:r>
              <a:rPr lang="en-US" sz="2800" dirty="0" err="1">
                <a:solidFill>
                  <a:schemeClr val="tx1"/>
                </a:solidFill>
              </a:rPr>
              <a:t>Monfort</a:t>
            </a:r>
            <a:r>
              <a:rPr lang="en-GH" sz="2800" dirty="0">
                <a:solidFill>
                  <a:schemeClr val="tx1"/>
                </a:solidFill>
              </a:rPr>
              <a:t>, </a:t>
            </a:r>
            <a:r>
              <a:rPr lang="en-US" sz="2800" dirty="0">
                <a:solidFill>
                  <a:schemeClr val="tx1"/>
                </a:solidFill>
              </a:rPr>
              <a:t>Beat </a:t>
            </a:r>
            <a:r>
              <a:rPr lang="en-US" sz="2800" dirty="0" err="1">
                <a:solidFill>
                  <a:schemeClr val="tx1"/>
                </a:solidFill>
              </a:rPr>
              <a:t>Flepp</a:t>
            </a:r>
            <a:r>
              <a:rPr lang="en-GH" sz="2800" dirty="0">
                <a:solidFill>
                  <a:schemeClr val="tx1"/>
                </a:solidFill>
              </a:rPr>
              <a:t>, </a:t>
            </a:r>
            <a:r>
              <a:rPr lang="en-US" sz="2800" dirty="0" err="1">
                <a:solidFill>
                  <a:schemeClr val="tx1"/>
                </a:solidFill>
              </a:rPr>
              <a:t>Prasoon</a:t>
            </a:r>
            <a:r>
              <a:rPr lang="en-US" sz="2800" dirty="0">
                <a:solidFill>
                  <a:schemeClr val="tx1"/>
                </a:solidFill>
              </a:rPr>
              <a:t> Goyal</a:t>
            </a:r>
            <a:r>
              <a:rPr lang="en-GH" sz="2800" dirty="0">
                <a:solidFill>
                  <a:schemeClr val="tx1"/>
                </a:solidFill>
              </a:rPr>
              <a:t>, </a:t>
            </a:r>
            <a:r>
              <a:rPr lang="en-US" sz="2800" dirty="0">
                <a:solidFill>
                  <a:schemeClr val="tx1"/>
                </a:solidFill>
              </a:rPr>
              <a:t>Lawrence D. </a:t>
            </a:r>
            <a:r>
              <a:rPr lang="en-US" sz="2800" dirty="0" err="1">
                <a:solidFill>
                  <a:schemeClr val="tx1"/>
                </a:solidFill>
              </a:rPr>
              <a:t>Jackel</a:t>
            </a:r>
            <a:r>
              <a:rPr lang="en-GH" sz="2800" dirty="0">
                <a:solidFill>
                  <a:schemeClr val="tx1"/>
                </a:solidFill>
              </a:rPr>
              <a:t>, </a:t>
            </a:r>
            <a:r>
              <a:rPr lang="en-US" sz="2800" dirty="0">
                <a:solidFill>
                  <a:schemeClr val="tx1"/>
                </a:solidFill>
              </a:rPr>
              <a:t>Mathew </a:t>
            </a:r>
            <a:r>
              <a:rPr lang="en-US" sz="2800" dirty="0" err="1">
                <a:solidFill>
                  <a:schemeClr val="tx1"/>
                </a:solidFill>
              </a:rPr>
              <a:t>Monfort</a:t>
            </a:r>
            <a:r>
              <a:rPr lang="en-GH" sz="2800" dirty="0">
                <a:solidFill>
                  <a:schemeClr val="tx1"/>
                </a:solidFill>
              </a:rPr>
              <a:t>, </a:t>
            </a:r>
            <a:r>
              <a:rPr lang="en-US" sz="2800" dirty="0" err="1">
                <a:solidFill>
                  <a:schemeClr val="tx1"/>
                </a:solidFill>
              </a:rPr>
              <a:t>Urs</a:t>
            </a:r>
            <a:r>
              <a:rPr lang="en-US" sz="2800" dirty="0">
                <a:solidFill>
                  <a:schemeClr val="tx1"/>
                </a:solidFill>
              </a:rPr>
              <a:t> Muller</a:t>
            </a:r>
            <a:r>
              <a:rPr lang="en-GH" sz="2800" dirty="0">
                <a:solidFill>
                  <a:schemeClr val="tx1"/>
                </a:solidFill>
              </a:rPr>
              <a:t>, </a:t>
            </a:r>
            <a:r>
              <a:rPr lang="en-US" sz="2800" dirty="0" err="1">
                <a:solidFill>
                  <a:schemeClr val="tx1"/>
                </a:solidFill>
              </a:rPr>
              <a:t>Jiakai</a:t>
            </a:r>
            <a:r>
              <a:rPr lang="en-US" sz="2800" dirty="0">
                <a:solidFill>
                  <a:schemeClr val="tx1"/>
                </a:solidFill>
              </a:rPr>
              <a:t> Zhang</a:t>
            </a:r>
            <a:r>
              <a:rPr lang="en-GH" sz="2800" dirty="0">
                <a:solidFill>
                  <a:schemeClr val="tx1"/>
                </a:solidFill>
              </a:rPr>
              <a:t>, </a:t>
            </a:r>
            <a:r>
              <a:rPr lang="en-US" sz="2800" dirty="0">
                <a:solidFill>
                  <a:schemeClr val="tx1"/>
                </a:solidFill>
              </a:rPr>
              <a:t>Xin Zhang</a:t>
            </a:r>
            <a:r>
              <a:rPr lang="en-GH" sz="2800" dirty="0">
                <a:solidFill>
                  <a:schemeClr val="tx1"/>
                </a:solidFill>
              </a:rPr>
              <a:t>, </a:t>
            </a:r>
            <a:r>
              <a:rPr lang="en-US" sz="2800" dirty="0">
                <a:solidFill>
                  <a:schemeClr val="tx1"/>
                </a:solidFill>
              </a:rPr>
              <a:t>Jake Zhao</a:t>
            </a:r>
            <a:r>
              <a:rPr lang="en-GH" sz="2800" dirty="0">
                <a:solidFill>
                  <a:schemeClr val="tx1"/>
                </a:solidFill>
              </a:rPr>
              <a:t>, </a:t>
            </a:r>
            <a:r>
              <a:rPr lang="en-US" sz="2800" dirty="0">
                <a:solidFill>
                  <a:schemeClr val="tx1"/>
                </a:solidFill>
              </a:rPr>
              <a:t>Karol </a:t>
            </a:r>
            <a:r>
              <a:rPr lang="en-US" sz="2800" dirty="0" err="1">
                <a:solidFill>
                  <a:schemeClr val="tx1"/>
                </a:solidFill>
              </a:rPr>
              <a:t>Zieba</a:t>
            </a:r>
            <a:r>
              <a:rPr lang="en-GH" sz="2800" dirty="0">
                <a:solidFill>
                  <a:schemeClr val="tx1"/>
                </a:solidFill>
              </a:rPr>
              <a:t>, (2016), </a:t>
            </a:r>
            <a:r>
              <a:rPr lang="en-US" sz="2800" dirty="0">
                <a:solidFill>
                  <a:schemeClr val="tx1"/>
                </a:solidFill>
              </a:rPr>
              <a:t>End to End Learning for Self-Driving Cars</a:t>
            </a:r>
            <a:r>
              <a:rPr lang="en-GH" sz="2800" dirty="0">
                <a:solidFill>
                  <a:schemeClr val="tx1"/>
                </a:solidFill>
              </a:rPr>
              <a:t>, </a:t>
            </a:r>
            <a:r>
              <a:rPr lang="en-US" sz="2800" dirty="0">
                <a:solidFill>
                  <a:schemeClr val="tx1"/>
                </a:solidFill>
              </a:rPr>
              <a:t>arXiv:1604.07316</a:t>
            </a:r>
            <a:endParaRPr lang="en-GH" sz="2800" dirty="0">
              <a:solidFill>
                <a:schemeClr val="tx1"/>
              </a:solidFill>
            </a:endParaRPr>
          </a:p>
          <a:p>
            <a:pPr marL="685800" indent="-685800" algn="l">
              <a:buFont typeface="Arial" panose="020B0604020202020204" pitchFamily="34" charset="0"/>
              <a:buChar char="•"/>
            </a:pPr>
            <a:r>
              <a:rPr lang="en-US" sz="2800" dirty="0">
                <a:solidFill>
                  <a:schemeClr val="tx1"/>
                </a:solidFill>
              </a:rPr>
              <a:t>[</a:t>
            </a:r>
            <a:r>
              <a:rPr lang="en-GH" sz="2800" dirty="0">
                <a:solidFill>
                  <a:schemeClr val="tx1"/>
                </a:solidFill>
              </a:rPr>
              <a:t>10</a:t>
            </a:r>
            <a:r>
              <a:rPr lang="en-US" sz="2800" dirty="0">
                <a:solidFill>
                  <a:schemeClr val="tx1"/>
                </a:solidFill>
              </a:rPr>
              <a:t>] </a:t>
            </a:r>
            <a:r>
              <a:rPr lang="en-US" sz="2800" dirty="0" err="1">
                <a:solidFill>
                  <a:schemeClr val="tx1"/>
                </a:solidFill>
              </a:rPr>
              <a:t>S.Indu</a:t>
            </a:r>
            <a:r>
              <a:rPr lang="en-US" sz="2800" dirty="0">
                <a:solidFill>
                  <a:schemeClr val="tx1"/>
                </a:solidFill>
              </a:rPr>
              <a:t>, </a:t>
            </a:r>
            <a:r>
              <a:rPr lang="en-US" sz="2800" dirty="0" err="1">
                <a:solidFill>
                  <a:schemeClr val="tx1"/>
                </a:solidFill>
              </a:rPr>
              <a:t>Manjari</a:t>
            </a:r>
            <a:r>
              <a:rPr lang="en-US" sz="2800" dirty="0">
                <a:solidFill>
                  <a:schemeClr val="tx1"/>
                </a:solidFill>
              </a:rPr>
              <a:t> Gupta and Prof. </a:t>
            </a:r>
            <a:r>
              <a:rPr lang="en-US" sz="2800" dirty="0" err="1">
                <a:solidFill>
                  <a:schemeClr val="tx1"/>
                </a:solidFill>
              </a:rPr>
              <a:t>Asok</a:t>
            </a:r>
            <a:r>
              <a:rPr lang="en-US" sz="2800" dirty="0">
                <a:solidFill>
                  <a:schemeClr val="tx1"/>
                </a:solidFill>
              </a:rPr>
              <a:t> Bhattacharyya, 2011. Vehicle tracking and speed estimation using optical flow method. ISSN: 0975-5462</a:t>
            </a:r>
            <a:endParaRPr lang="en-GH" sz="2800" dirty="0">
              <a:solidFill>
                <a:schemeClr val="tx1"/>
              </a:solidFill>
            </a:endParaRPr>
          </a:p>
          <a:p>
            <a:pPr marL="685800" indent="-685800" algn="l">
              <a:buFont typeface="Arial" panose="020B0604020202020204" pitchFamily="34" charset="0"/>
              <a:buChar char="•"/>
            </a:pPr>
            <a:r>
              <a:rPr lang="en-GH" sz="2800" dirty="0"/>
              <a:t>Link to code </a:t>
            </a:r>
            <a:r>
              <a:rPr lang="en-GH" sz="2800" dirty="0" err="1"/>
              <a:t>reposit</a:t>
            </a:r>
            <a:r>
              <a:rPr lang="en-US" sz="2800" dirty="0"/>
              <a:t>o</a:t>
            </a:r>
            <a:r>
              <a:rPr lang="en-GH" sz="2800" dirty="0"/>
              <a:t>r</a:t>
            </a:r>
            <a:r>
              <a:rPr lang="en-US" sz="2800" dirty="0"/>
              <a:t>y</a:t>
            </a:r>
            <a:r>
              <a:rPr lang="en-GH" sz="2800" dirty="0"/>
              <a:t> - </a:t>
            </a:r>
            <a:r>
              <a:rPr lang="en-US" sz="2800" dirty="0">
                <a:hlinkClick r:id="rId4"/>
              </a:rPr>
              <a:t>https://github.com/jizzel/Optical-Flow-Estimation-Based-on-Deep-Learning-Approaches</a:t>
            </a:r>
            <a:endParaRPr lang="en-US" sz="2800" dirty="0">
              <a:solidFill>
                <a:schemeClr val="tx1"/>
              </a:solidFill>
            </a:endParaRPr>
          </a:p>
          <a:p>
            <a:pPr marL="685800" indent="-685800" algn="l">
              <a:buFont typeface="Arial" panose="020B0604020202020204" pitchFamily="34" charset="0"/>
              <a:buChar char="•"/>
            </a:pPr>
            <a:endParaRPr lang="en-US" sz="2800" dirty="0">
              <a:solidFill>
                <a:schemeClr val="tx1"/>
              </a:solidFill>
            </a:endParaRPr>
          </a:p>
          <a:p>
            <a:pPr algn="l"/>
            <a:endParaRPr lang="en-US" sz="2800" dirty="0">
              <a:solidFill>
                <a:schemeClr val="tx1"/>
              </a:solidFill>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5"/>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EFE466E1-D6DB-429D-BC9D-929D1E47075F}"/>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16809641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3604164" y="10739394"/>
            <a:ext cx="17175667" cy="63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3200" b="1" dirty="0"/>
              <a:t>Address</a:t>
            </a:r>
            <a:r>
              <a:rPr sz="3200" dirty="0"/>
              <a:t>: </a:t>
            </a:r>
            <a:r>
              <a:rPr lang="en-US" sz="3200" dirty="0"/>
              <a:t> 20 </a:t>
            </a:r>
            <a:r>
              <a:rPr lang="en-US" sz="3200" dirty="0" err="1"/>
              <a:t>Myasnitskaya</a:t>
            </a:r>
            <a:r>
              <a:rPr lang="en-US" sz="3200" dirty="0"/>
              <a:t> </a:t>
            </a:r>
            <a:r>
              <a:rPr lang="en-US" sz="3200" dirty="0" err="1"/>
              <a:t>Ulitsa</a:t>
            </a:r>
            <a:r>
              <a:rPr lang="en-US" sz="3200" dirty="0"/>
              <a:t>, Moscow 101000 Russia   |   11 </a:t>
            </a:r>
            <a:r>
              <a:rPr lang="en-US" sz="3200" dirty="0" err="1"/>
              <a:t>Pokrovsky</a:t>
            </a:r>
            <a:r>
              <a:rPr lang="en-US" sz="3200" dirty="0"/>
              <a:t> Boulevard, Moscow 109028 Russia</a:t>
            </a:r>
            <a:endParaRPr sz="3200" dirty="0"/>
          </a:p>
        </p:txBody>
      </p:sp>
      <p:pic>
        <p:nvPicPr>
          <p:cNvPr id="7" name="Изображение" descr="Изображение"/>
          <p:cNvPicPr>
            <a:picLocks noChangeAspect="1"/>
          </p:cNvPicPr>
          <p:nvPr/>
        </p:nvPicPr>
        <p:blipFill>
          <a:blip r:embed="rId2"/>
          <a:stretch>
            <a:fillRect/>
          </a:stretch>
        </p:blipFill>
        <p:spPr>
          <a:xfrm>
            <a:off x="11065950" y="1880687"/>
            <a:ext cx="2252097" cy="2903349"/>
          </a:xfrm>
          <a:prstGeom prst="rect">
            <a:avLst/>
          </a:prstGeom>
          <a:ln w="12700">
            <a:miter lim="400000"/>
          </a:ln>
        </p:spPr>
      </p:pic>
      <p:sp>
        <p:nvSpPr>
          <p:cNvPr id="6" name="Адрес: ТехтТехтТехтТехтТехтТехтТехтТехтТехтТехтТехтТехтТехт">
            <a:extLst>
              <a:ext uri="{FF2B5EF4-FFF2-40B4-BE49-F238E27FC236}">
                <a16:creationId xmlns:a16="http://schemas.microsoft.com/office/drawing/2014/main" id="{9ABC1829-50B6-4B86-9531-43353E5AC94E}"/>
              </a:ext>
            </a:extLst>
          </p:cNvPr>
          <p:cNvSpPr txBox="1"/>
          <p:nvPr/>
        </p:nvSpPr>
        <p:spPr>
          <a:xfrm>
            <a:off x="7580040" y="6245880"/>
            <a:ext cx="9223916" cy="12214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7000" b="1" dirty="0"/>
              <a:t>Thank You for attention</a:t>
            </a:r>
            <a:endParaRPr sz="7000" dirty="0"/>
          </a:p>
        </p:txBody>
      </p:sp>
      <p:sp>
        <p:nvSpPr>
          <p:cNvPr id="2" name="Slide Number Placeholder 1">
            <a:extLst>
              <a:ext uri="{FF2B5EF4-FFF2-40B4-BE49-F238E27FC236}">
                <a16:creationId xmlns:a16="http://schemas.microsoft.com/office/drawing/2014/main" id="{A1087E6C-2F1B-4041-AB6A-5A6FF3FFB625}"/>
              </a:ext>
            </a:extLst>
          </p:cNvPr>
          <p:cNvSpPr>
            <a:spLocks noGrp="1"/>
          </p:cNvSpPr>
          <p:nvPr>
            <p:ph type="sldNum" sz="quarter" idx="2"/>
          </p:nvPr>
        </p:nvSpPr>
        <p:spPr/>
        <p:txBody>
          <a:bodyPr/>
          <a:lstStyle/>
          <a:p>
            <a:fld id="{86CB4B4D-7CA3-9044-876B-883B54F8677D}" type="slidenum">
              <a:rPr lang="en-US" smtClean="0"/>
              <a:t>27</a:t>
            </a:fld>
            <a:endParaRPr lang="en-US"/>
          </a:p>
        </p:txBody>
      </p:sp>
      <p:sp>
        <p:nvSpPr>
          <p:cNvPr id="3" name="TextBox 2">
            <a:extLst>
              <a:ext uri="{FF2B5EF4-FFF2-40B4-BE49-F238E27FC236}">
                <a16:creationId xmlns:a16="http://schemas.microsoft.com/office/drawing/2014/main" id="{2FAF0CA9-7C63-4F52-AB20-CDA6939E6349}"/>
              </a:ext>
            </a:extLst>
          </p:cNvPr>
          <p:cNvSpPr txBox="1"/>
          <p:nvPr/>
        </p:nvSpPr>
        <p:spPr>
          <a:xfrm>
            <a:off x="8193024" y="8227703"/>
            <a:ext cx="7973568"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bg1"/>
                </a:solidFill>
              </a:rPr>
              <a:t>Thanks to </a:t>
            </a:r>
            <a:r>
              <a:rPr lang="en-US" sz="2000" dirty="0" err="1">
                <a:solidFill>
                  <a:schemeClr val="bg1"/>
                </a:solidFill>
              </a:rPr>
              <a:t>Shadi</a:t>
            </a:r>
            <a:r>
              <a:rPr lang="en-US" sz="2000" dirty="0">
                <a:solidFill>
                  <a:schemeClr val="bg1"/>
                </a:solidFill>
              </a:rPr>
              <a:t> Saleh from Germany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Subject AREA</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8" name="Content Placeholder 5">
            <a:extLst>
              <a:ext uri="{FF2B5EF4-FFF2-40B4-BE49-F238E27FC236}">
                <a16:creationId xmlns:a16="http://schemas.microsoft.com/office/drawing/2014/main" id="{2EBEBD99-AACB-4622-9195-E1EE80C6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363" y="3718936"/>
            <a:ext cx="15115775" cy="8515219"/>
          </a:xfrm>
          <a:prstGeom prst="rect">
            <a:avLst/>
          </a:prstGeom>
        </p:spPr>
      </p:pic>
      <p:sp>
        <p:nvSpPr>
          <p:cNvPr id="2" name="Slide Number Placeholder 1">
            <a:extLst>
              <a:ext uri="{FF2B5EF4-FFF2-40B4-BE49-F238E27FC236}">
                <a16:creationId xmlns:a16="http://schemas.microsoft.com/office/drawing/2014/main" id="{8E173445-57EA-419A-941E-3E6A4841977F}"/>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TextBox 2">
            <a:extLst>
              <a:ext uri="{FF2B5EF4-FFF2-40B4-BE49-F238E27FC236}">
                <a16:creationId xmlns:a16="http://schemas.microsoft.com/office/drawing/2014/main" id="{CD645B05-CFF4-4A66-AA18-1D8FEF17D394}"/>
              </a:ext>
            </a:extLst>
          </p:cNvPr>
          <p:cNvSpPr txBox="1"/>
          <p:nvPr/>
        </p:nvSpPr>
        <p:spPr>
          <a:xfrm>
            <a:off x="3986784" y="12616442"/>
            <a:ext cx="533563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Figure 1,</a:t>
            </a:r>
            <a:r>
              <a:rPr kumimoji="0" lang="en-GH" sz="4000" b="0" i="0" u="none" strike="noStrike" cap="none" spc="0" normalizeH="0" baseline="0" dirty="0">
                <a:ln>
                  <a:noFill/>
                </a:ln>
                <a:solidFill>
                  <a:srgbClr val="000000"/>
                </a:solidFill>
                <a:effectLst/>
                <a:uFillTx/>
                <a:latin typeface="+mj-lt"/>
                <a:ea typeface="+mj-ea"/>
                <a:cs typeface="+mj-cs"/>
                <a:sym typeface="Helvetica Light"/>
              </a:rPr>
              <a:t> </a:t>
            </a:r>
            <a:r>
              <a:rPr lang="en-US" sz="4000" dirty="0"/>
              <a:t>Scene</a:t>
            </a:r>
            <a:r>
              <a:rPr kumimoji="0" lang="en-US" sz="4000" b="0" i="0" u="none" strike="noStrike" cap="none" spc="0" normalizeH="0" baseline="0" dirty="0">
                <a:ln>
                  <a:noFill/>
                </a:ln>
                <a:solidFill>
                  <a:srgbClr val="000000"/>
                </a:solidFill>
                <a:effectLst/>
                <a:uFillTx/>
                <a:latin typeface="+mj-lt"/>
                <a:ea typeface="+mj-ea"/>
                <a:cs typeface="+mj-cs"/>
                <a:sym typeface="Helvetica Light"/>
              </a:rPr>
              <a:t> [</a:t>
            </a:r>
            <a:r>
              <a:rPr kumimoji="0" lang="en-GH" sz="4000" b="0" i="0" u="none" strike="noStrike" cap="none" spc="0" normalizeH="0" baseline="0" dirty="0">
                <a:ln>
                  <a:noFill/>
                </a:ln>
                <a:solidFill>
                  <a:srgbClr val="000000"/>
                </a:solidFill>
                <a:effectLst/>
                <a:uFillTx/>
                <a:latin typeface="+mj-lt"/>
                <a:ea typeface="+mj-ea"/>
                <a:cs typeface="+mj-cs"/>
                <a:sym typeface="Helvetica Light"/>
              </a:rPr>
              <a:t>5</a:t>
            </a:r>
            <a:r>
              <a:rPr kumimoji="0" lang="en-US" sz="4000" b="0" i="0" u="none" strike="noStrike" cap="none" spc="0" normalizeH="0" baseline="0" dirty="0">
                <a:ln>
                  <a:noFill/>
                </a:ln>
                <a:solidFill>
                  <a:srgbClr val="000000"/>
                </a:solidFill>
                <a:effectLst/>
                <a:uFillTx/>
                <a:latin typeface="+mj-lt"/>
                <a:ea typeface="+mj-ea"/>
                <a:cs typeface="+mj-cs"/>
                <a:sym typeface="Helvetica Light"/>
              </a:rPr>
              <a:t>]</a:t>
            </a:r>
          </a:p>
        </p:txBody>
      </p:sp>
    </p:spTree>
    <p:extLst>
      <p:ext uri="{BB962C8B-B14F-4D97-AF65-F5344CB8AC3E}">
        <p14:creationId xmlns:p14="http://schemas.microsoft.com/office/powerpoint/2010/main" val="33891158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99D5F2-09F7-456A-BF99-1572D1DD86FA}"/>
              </a:ext>
            </a:extLst>
          </p:cNvPr>
          <p:cNvSpPr txBox="1"/>
          <p:nvPr/>
        </p:nvSpPr>
        <p:spPr>
          <a:xfrm>
            <a:off x="1092702" y="867090"/>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sym typeface="Helvetica Light"/>
              </a:rPr>
              <a:t>Optical Flow</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13EE574-15D8-430B-93AB-A80CA237371E}"/>
              </a:ext>
            </a:extLst>
          </p:cNvPr>
          <p:cNvPicPr>
            <a:picLocks noChangeAspect="1"/>
          </p:cNvPicPr>
          <p:nvPr/>
        </p:nvPicPr>
        <p:blipFill>
          <a:blip r:embed="rId2"/>
          <a:stretch>
            <a:fillRect/>
          </a:stretch>
        </p:blipFill>
        <p:spPr>
          <a:xfrm>
            <a:off x="13845049" y="5047249"/>
            <a:ext cx="7123230" cy="6342603"/>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2BBBD905-5508-4B46-A499-058D37AFF541}"/>
              </a:ext>
            </a:extLst>
          </p:cNvPr>
          <p:cNvPicPr>
            <a:picLocks noChangeAspect="1"/>
          </p:cNvPicPr>
          <p:nvPr/>
        </p:nvPicPr>
        <p:blipFill>
          <a:blip r:embed="rId3"/>
          <a:stretch>
            <a:fillRect/>
          </a:stretch>
        </p:blipFill>
        <p:spPr>
          <a:xfrm>
            <a:off x="1435555" y="5120401"/>
            <a:ext cx="7123229" cy="6268442"/>
          </a:xfrm>
          <a:prstGeom prst="rect">
            <a:avLst/>
          </a:prstGeom>
        </p:spPr>
      </p:pic>
      <p:sp>
        <p:nvSpPr>
          <p:cNvPr id="5" name="Slide Number Placeholder 4">
            <a:extLst>
              <a:ext uri="{FF2B5EF4-FFF2-40B4-BE49-F238E27FC236}">
                <a16:creationId xmlns:a16="http://schemas.microsoft.com/office/drawing/2014/main" id="{5EE2D371-58D0-4B84-9DFA-9F6439B4F3D9}"/>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6" name="TextBox 5">
            <a:extLst>
              <a:ext uri="{FF2B5EF4-FFF2-40B4-BE49-F238E27FC236}">
                <a16:creationId xmlns:a16="http://schemas.microsoft.com/office/drawing/2014/main" id="{FA833310-9101-447C-8AD9-1395921A4AD0}"/>
              </a:ext>
            </a:extLst>
          </p:cNvPr>
          <p:cNvSpPr txBox="1"/>
          <p:nvPr/>
        </p:nvSpPr>
        <p:spPr>
          <a:xfrm>
            <a:off x="6119174" y="4434825"/>
            <a:ext cx="1262230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An object moves from the top left </a:t>
            </a:r>
            <a:r>
              <a:rPr lang="en-US" sz="4000" dirty="0"/>
              <a:t>to bottom right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7" name="TextBox 6">
            <a:extLst>
              <a:ext uri="{FF2B5EF4-FFF2-40B4-BE49-F238E27FC236}">
                <a16:creationId xmlns:a16="http://schemas.microsoft.com/office/drawing/2014/main" id="{EA718597-8C31-4745-ABF2-0108E2656A4C}"/>
              </a:ext>
            </a:extLst>
          </p:cNvPr>
          <p:cNvSpPr txBox="1"/>
          <p:nvPr/>
        </p:nvSpPr>
        <p:spPr>
          <a:xfrm>
            <a:off x="1559645" y="11931420"/>
            <a:ext cx="8961448"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GH" dirty="0"/>
              <a:t>Figure 2.a. Direction of Object.</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2" name="TextBox 11">
            <a:extLst>
              <a:ext uri="{FF2B5EF4-FFF2-40B4-BE49-F238E27FC236}">
                <a16:creationId xmlns:a16="http://schemas.microsoft.com/office/drawing/2014/main" id="{A220C1B6-8FC6-4979-A672-442ADC464BD9}"/>
              </a:ext>
            </a:extLst>
          </p:cNvPr>
          <p:cNvSpPr txBox="1"/>
          <p:nvPr/>
        </p:nvSpPr>
        <p:spPr>
          <a:xfrm>
            <a:off x="13417878" y="11782374"/>
            <a:ext cx="1053939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GH" dirty="0"/>
              <a:t>Figure 2.b. Time sequence of Object.</a:t>
            </a: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763804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A6B852-6A26-4A26-907A-53A50C7FC041}"/>
              </a:ext>
            </a:extLst>
          </p:cNvPr>
          <p:cNvSpPr txBox="1"/>
          <p:nvPr/>
        </p:nvSpPr>
        <p:spPr>
          <a:xfrm>
            <a:off x="1052146" y="933156"/>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latin typeface="+mj-lt"/>
                <a:ea typeface="+mj-ea"/>
                <a:cs typeface="+mj-cs"/>
                <a:sym typeface="Helvetica Light"/>
              </a:rPr>
              <a:t>Optical Flow: Video frames</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E08D5FFC-F323-4E51-B630-13FCAB2FFCDE}"/>
              </a:ext>
            </a:extLst>
          </p:cNvPr>
          <p:cNvPicPr>
            <a:picLocks noChangeAspect="1"/>
          </p:cNvPicPr>
          <p:nvPr/>
        </p:nvPicPr>
        <p:blipFill>
          <a:blip r:embed="rId2"/>
          <a:stretch>
            <a:fillRect/>
          </a:stretch>
        </p:blipFill>
        <p:spPr>
          <a:xfrm>
            <a:off x="4433618" y="4561610"/>
            <a:ext cx="15993417" cy="6197449"/>
          </a:xfrm>
          <a:prstGeom prst="rect">
            <a:avLst/>
          </a:prstGeom>
        </p:spPr>
      </p:pic>
      <p:sp>
        <p:nvSpPr>
          <p:cNvPr id="4" name="Slide Number Placeholder 3">
            <a:extLst>
              <a:ext uri="{FF2B5EF4-FFF2-40B4-BE49-F238E27FC236}">
                <a16:creationId xmlns:a16="http://schemas.microsoft.com/office/drawing/2014/main" id="{39D804B2-B3F9-459B-88E8-CBEA01B520F5}"/>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7" name="TextBox 6">
            <a:extLst>
              <a:ext uri="{FF2B5EF4-FFF2-40B4-BE49-F238E27FC236}">
                <a16:creationId xmlns:a16="http://schemas.microsoft.com/office/drawing/2014/main" id="{728B8DB2-3B66-4749-BFCE-4FA60CE6BCD1}"/>
              </a:ext>
            </a:extLst>
          </p:cNvPr>
          <p:cNvSpPr txBox="1"/>
          <p:nvPr/>
        </p:nvSpPr>
        <p:spPr>
          <a:xfrm>
            <a:off x="6751534" y="10759059"/>
            <a:ext cx="1086307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GH" dirty="0"/>
              <a:t>Figure 3. Displacement across frames.</a:t>
            </a:r>
            <a:endParaRPr lang="en-US" dirty="0"/>
          </a:p>
        </p:txBody>
      </p:sp>
    </p:spTree>
    <p:extLst>
      <p:ext uri="{BB962C8B-B14F-4D97-AF65-F5344CB8AC3E}">
        <p14:creationId xmlns:p14="http://schemas.microsoft.com/office/powerpoint/2010/main" val="23514727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768" y="642354"/>
            <a:ext cx="8664614"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E0A4B5-8D9B-4F0E-AB82-BD0B56E61DA0}"/>
              </a:ext>
            </a:extLst>
          </p:cNvPr>
          <p:cNvSpPr txBox="1"/>
          <p:nvPr/>
        </p:nvSpPr>
        <p:spPr>
          <a:xfrm>
            <a:off x="1348474" y="1828800"/>
            <a:ext cx="7315200" cy="5775158"/>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9600" b="0" i="0" u="none" strike="noStrike" kern="1200" cap="none" spc="0" normalizeH="0" baseline="0">
                <a:ln>
                  <a:noFill/>
                </a:ln>
                <a:solidFill>
                  <a:srgbClr val="FFFFFF"/>
                </a:solidFill>
                <a:effectLst/>
                <a:uFillTx/>
                <a:latin typeface="+mj-lt"/>
                <a:ea typeface="+mj-ea"/>
                <a:cs typeface="+mj-cs"/>
                <a:sym typeface="Helvetica Light"/>
              </a:rPr>
              <a:t>Optical Flow Estimation Problem</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252" y="7820534"/>
            <a:ext cx="517358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9B029D-D155-4DF0-8ED5-4B50DEEB6064}"/>
              </a:ext>
            </a:extLst>
          </p:cNvPr>
          <p:cNvPicPr>
            <a:picLocks noChangeAspect="1"/>
          </p:cNvPicPr>
          <p:nvPr/>
        </p:nvPicPr>
        <p:blipFill>
          <a:blip r:embed="rId2"/>
          <a:stretch>
            <a:fillRect/>
          </a:stretch>
        </p:blipFill>
        <p:spPr>
          <a:xfrm>
            <a:off x="10794684" y="985146"/>
            <a:ext cx="10851991" cy="10755750"/>
          </a:xfrm>
          <a:prstGeom prst="rect">
            <a:avLst/>
          </a:prstGeom>
        </p:spPr>
      </p:pic>
      <p:sp>
        <p:nvSpPr>
          <p:cNvPr id="4" name="Slide Number Placeholder 3">
            <a:extLst>
              <a:ext uri="{FF2B5EF4-FFF2-40B4-BE49-F238E27FC236}">
                <a16:creationId xmlns:a16="http://schemas.microsoft.com/office/drawing/2014/main" id="{553422F0-9B17-44DF-900E-B1A2A64C44EE}"/>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31C35C5D-3534-43DB-A67C-FF0228EB0AFD}"/>
              </a:ext>
            </a:extLst>
          </p:cNvPr>
          <p:cNvSpPr txBox="1"/>
          <p:nvPr/>
        </p:nvSpPr>
        <p:spPr>
          <a:xfrm>
            <a:off x="11109253" y="11740896"/>
            <a:ext cx="1053742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GH" dirty="0"/>
              <a:t>Figure 4. Determining Displacement.</a:t>
            </a:r>
            <a:endParaRPr lang="en-US" dirty="0"/>
          </a:p>
        </p:txBody>
      </p:sp>
    </p:spTree>
    <p:extLst>
      <p:ext uri="{BB962C8B-B14F-4D97-AF65-F5344CB8AC3E}">
        <p14:creationId xmlns:p14="http://schemas.microsoft.com/office/powerpoint/2010/main" val="899876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Estimation Problem</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10046364" y="4403819"/>
            <a:ext cx="13172978" cy="361871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 The problem of optical flow has historically been an optimization problem in computer vision</a:t>
            </a:r>
          </a:p>
          <a:p>
            <a:pPr lvl="0" algn="l" defTabSz="914400" hangingPunct="1"/>
            <a:r>
              <a:rPr lang="en-US" sz="4400" dirty="0"/>
              <a:t>- Recent approaches by applying deep learning have shown impressive results. </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7" name="Очень крутой заголовок…">
            <a:extLst>
              <a:ext uri="{FF2B5EF4-FFF2-40B4-BE49-F238E27FC236}">
                <a16:creationId xmlns:a16="http://schemas.microsoft.com/office/drawing/2014/main" id="{30C8722C-D97E-4439-8CB3-6791302A4FA7}"/>
              </a:ext>
            </a:extLst>
          </p:cNvPr>
          <p:cNvSpPr txBox="1"/>
          <p:nvPr/>
        </p:nvSpPr>
        <p:spPr>
          <a:xfrm>
            <a:off x="9884739" y="8196116"/>
            <a:ext cx="13172978" cy="1286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cap="all" dirty="0">
                <a:solidFill>
                  <a:srgbClr val="253957"/>
                </a:solidFill>
                <a:latin typeface="Arial Narrow" charset="0"/>
              </a:rPr>
              <a:t>M</a:t>
            </a:r>
            <a:r>
              <a:rPr lang="en-US" sz="7000" b="1" cap="all" dirty="0">
                <a:solidFill>
                  <a:srgbClr val="253957"/>
                </a:solidFill>
                <a:latin typeface="Arial Narrow" charset="0"/>
              </a:rPr>
              <a:t>o</a:t>
            </a:r>
            <a:r>
              <a:rPr lang="en-GH" sz="7000" b="1" cap="all" dirty="0">
                <a:solidFill>
                  <a:srgbClr val="253957"/>
                </a:solidFill>
                <a:latin typeface="Arial Narrow" charset="0"/>
              </a:rPr>
              <a:t>t</a:t>
            </a:r>
            <a:r>
              <a:rPr lang="en-US" sz="7000" b="1" cap="all" dirty="0" err="1">
                <a:solidFill>
                  <a:srgbClr val="253957"/>
                </a:solidFill>
                <a:latin typeface="Arial Narrow" charset="0"/>
              </a:rPr>
              <a:t>i</a:t>
            </a:r>
            <a:r>
              <a:rPr lang="en-GH" sz="7000" b="1" cap="all" dirty="0">
                <a:solidFill>
                  <a:srgbClr val="253957"/>
                </a:solidFill>
                <a:latin typeface="Arial Narrow" charset="0"/>
              </a:rPr>
              <a:t>v</a:t>
            </a:r>
            <a:r>
              <a:rPr lang="en-US" sz="7000" b="1" cap="all" dirty="0">
                <a:solidFill>
                  <a:srgbClr val="253957"/>
                </a:solidFill>
                <a:latin typeface="Arial Narrow" charset="0"/>
              </a:rPr>
              <a:t>a</a:t>
            </a:r>
            <a:r>
              <a:rPr lang="en-GH" sz="7000" b="1" cap="all" dirty="0">
                <a:solidFill>
                  <a:srgbClr val="253957"/>
                </a:solidFill>
                <a:latin typeface="Arial Narrow" charset="0"/>
              </a:rPr>
              <a:t>t</a:t>
            </a:r>
            <a:r>
              <a:rPr lang="en-US" sz="7000" b="1" cap="all" dirty="0" err="1">
                <a:solidFill>
                  <a:srgbClr val="253957"/>
                </a:solidFill>
                <a:latin typeface="Arial Narrow" charset="0"/>
              </a:rPr>
              <a:t>i</a:t>
            </a:r>
            <a:r>
              <a:rPr lang="en-GH" sz="7000" b="1" cap="all" dirty="0">
                <a:solidFill>
                  <a:srgbClr val="253957"/>
                </a:solidFill>
                <a:latin typeface="Arial Narrow" charset="0"/>
              </a:rPr>
              <a:t>o</a:t>
            </a:r>
            <a:r>
              <a:rPr lang="en-US" sz="7000" b="1" cap="all" dirty="0">
                <a:solidFill>
                  <a:srgbClr val="253957"/>
                </a:solidFill>
                <a:latin typeface="Arial Narrow" charset="0"/>
              </a:rPr>
              <a:t>n</a:t>
            </a:r>
            <a:r>
              <a:rPr lang="en-GH" sz="7000" b="1" cap="all" dirty="0">
                <a:solidFill>
                  <a:srgbClr val="253957"/>
                </a:solidFill>
                <a:latin typeface="Arial Narrow" charset="0"/>
              </a:rPr>
              <a:t> &amp; </a:t>
            </a:r>
            <a:r>
              <a:rPr lang="en-US" sz="7000" b="1" cap="all" dirty="0">
                <a:solidFill>
                  <a:srgbClr val="253957"/>
                </a:solidFill>
                <a:latin typeface="Arial Narrow" charset="0"/>
              </a:rPr>
              <a:t>Relevance</a:t>
            </a:r>
            <a:endParaRPr lang="en-US" sz="7000" b="1" dirty="0">
              <a:solidFill>
                <a:srgbClr val="FF0000"/>
              </a:solidFill>
              <a:latin typeface="Arial Narrow" charset="0"/>
              <a:ea typeface="Arial Narrow" charset="0"/>
              <a:cs typeface="Arial Narrow" charset="0"/>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0000242" y="9656070"/>
            <a:ext cx="12941971" cy="3135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400" dirty="0"/>
              <a:t>Motion detection</a:t>
            </a:r>
            <a:r>
              <a:rPr lang="en-GH" sz="4400" dirty="0"/>
              <a:t> </a:t>
            </a:r>
            <a:r>
              <a:rPr lang="en-US" sz="4400" dirty="0"/>
              <a:t>a</a:t>
            </a:r>
            <a:r>
              <a:rPr lang="en-GH" sz="4400" dirty="0"/>
              <a:t>n</a:t>
            </a:r>
            <a:r>
              <a:rPr lang="en-US" sz="4400" dirty="0"/>
              <a:t>d </a:t>
            </a:r>
            <a:r>
              <a:rPr lang="en-GH" sz="4400" dirty="0"/>
              <a:t>m</a:t>
            </a:r>
            <a:r>
              <a:rPr lang="en-US" sz="4400" dirty="0" err="1"/>
              <a:t>otion</a:t>
            </a:r>
            <a:r>
              <a:rPr lang="en-US" sz="4400" dirty="0"/>
              <a:t> estimation and video compression have developed as a major aspect of optical flow research</a:t>
            </a:r>
          </a:p>
        </p:txBody>
      </p:sp>
    </p:spTree>
    <p:extLst>
      <p:ext uri="{BB962C8B-B14F-4D97-AF65-F5344CB8AC3E}">
        <p14:creationId xmlns:p14="http://schemas.microsoft.com/office/powerpoint/2010/main" val="212054213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R</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a</a:t>
            </a:r>
            <a:r>
              <a:rPr lang="en-US" sz="7000" b="1" dirty="0">
                <a:latin typeface="Arial Narrow" charset="0"/>
                <a:ea typeface="Arial Narrow" charset="0"/>
                <a:cs typeface="Arial Narrow" charset="0"/>
              </a:rPr>
              <a:t>r</a:t>
            </a:r>
            <a:r>
              <a:rPr lang="en-GH" sz="7000" b="1" dirty="0">
                <a:latin typeface="Arial Narrow" charset="0"/>
                <a:ea typeface="Arial Narrow" charset="0"/>
                <a:cs typeface="Arial Narrow" charset="0"/>
              </a:rPr>
              <a:t>c</a:t>
            </a:r>
            <a:r>
              <a:rPr lang="en-US" sz="7000" b="1" dirty="0">
                <a:latin typeface="Arial Narrow" charset="0"/>
                <a:ea typeface="Arial Narrow" charset="0"/>
                <a:cs typeface="Arial Narrow" charset="0"/>
              </a:rPr>
              <a:t>h</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q</a:t>
            </a:r>
            <a:r>
              <a:rPr lang="en-GH" sz="7000" b="1" dirty="0">
                <a:latin typeface="Arial Narrow" charset="0"/>
                <a:ea typeface="Arial Narrow" charset="0"/>
                <a:cs typeface="Arial Narrow" charset="0"/>
              </a:rPr>
              <a:t>u</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s</a:t>
            </a:r>
            <a:r>
              <a:rPr lang="en-US" sz="7000" b="1" dirty="0">
                <a:latin typeface="Arial Narrow" charset="0"/>
                <a:ea typeface="Arial Narrow" charset="0"/>
                <a:cs typeface="Arial Narrow" charset="0"/>
              </a:rPr>
              <a:t>t</a:t>
            </a:r>
            <a:r>
              <a:rPr lang="en-GH" sz="7000" b="1" dirty="0" err="1">
                <a:latin typeface="Arial Narrow" charset="0"/>
                <a:ea typeface="Arial Narrow" charset="0"/>
                <a:cs typeface="Arial Narrow" charset="0"/>
              </a:rPr>
              <a:t>i</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3541486"/>
            <a:ext cx="21506373" cy="1927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GH" dirty="0"/>
              <a:t>How well do neural networks perform at predicting the speed of a car given a dashcam video?</a:t>
            </a:r>
            <a:endParaRPr lang="en-US"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211199" y="7108052"/>
            <a:ext cx="2677336" cy="1169551"/>
          </a:xfrm>
          <a:prstGeom prst="rect">
            <a:avLst/>
          </a:prstGeom>
        </p:spPr>
        <p:txBody>
          <a:bodyPr wrap="none">
            <a:spAutoFit/>
          </a:bodyPr>
          <a:lstStyle/>
          <a:p>
            <a:r>
              <a:rPr lang="en-US" sz="7000" b="1" cap="all" dirty="0">
                <a:solidFill>
                  <a:srgbClr val="253957"/>
                </a:solidFill>
                <a:latin typeface="Arial Narrow" charset="0"/>
              </a:rPr>
              <a:t>Tasks</a:t>
            </a:r>
          </a:p>
        </p:txBody>
      </p:sp>
      <p:sp>
        <p:nvSpPr>
          <p:cNvPr id="4" name="TextBox 3">
            <a:extLst>
              <a:ext uri="{FF2B5EF4-FFF2-40B4-BE49-F238E27FC236}">
                <a16:creationId xmlns:a16="http://schemas.microsoft.com/office/drawing/2014/main" id="{CFF9C76B-0F18-42F0-A0DF-67694CD85681}"/>
              </a:ext>
            </a:extLst>
          </p:cNvPr>
          <p:cNvSpPr txBox="1"/>
          <p:nvPr/>
        </p:nvSpPr>
        <p:spPr>
          <a:xfrm>
            <a:off x="1363599" y="8192135"/>
            <a:ext cx="21506373" cy="6084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a:t>
            </a:r>
            <a:r>
              <a:rPr lang="en-GH" sz="4800" dirty="0"/>
              <a:t> </a:t>
            </a:r>
            <a:endParaRPr lang="en-US" sz="4800" dirty="0"/>
          </a:p>
          <a:p>
            <a:pPr marL="685800" lvl="0" indent="-685800" algn="l">
              <a:buFontTx/>
              <a:buChar char="-"/>
            </a:pPr>
            <a:r>
              <a:rPr lang="en-US" sz="4800" dirty="0"/>
              <a:t>Understand</a:t>
            </a:r>
            <a:r>
              <a:rPr lang="en-GH" sz="4800" dirty="0"/>
              <a:t> </a:t>
            </a:r>
            <a:r>
              <a:rPr lang="en-US" sz="4800" dirty="0"/>
              <a:t>a</a:t>
            </a:r>
            <a:r>
              <a:rPr lang="en-GH" sz="4800" dirty="0"/>
              <a:t>n</a:t>
            </a:r>
            <a:r>
              <a:rPr lang="en-US" sz="4800" dirty="0"/>
              <a:t>d</a:t>
            </a:r>
            <a:r>
              <a:rPr lang="en-GH" sz="4800" dirty="0"/>
              <a:t> </a:t>
            </a:r>
            <a:r>
              <a:rPr lang="en-US" sz="4800" dirty="0"/>
              <a:t>p</a:t>
            </a:r>
            <a:r>
              <a:rPr lang="en-GH" sz="4800" dirty="0"/>
              <a:t>r</a:t>
            </a:r>
            <a:r>
              <a:rPr lang="en-US" sz="4800" dirty="0"/>
              <a:t>e</a:t>
            </a:r>
            <a:r>
              <a:rPr lang="en-GH" sz="4800" dirty="0"/>
              <a:t>p</a:t>
            </a:r>
            <a:r>
              <a:rPr lang="en-US" sz="4800" dirty="0"/>
              <a:t>a</a:t>
            </a:r>
            <a:r>
              <a:rPr lang="en-GH" sz="4800" dirty="0"/>
              <a:t>r</a:t>
            </a:r>
            <a:r>
              <a:rPr lang="en-US" sz="4800" dirty="0"/>
              <a:t>e the dataset </a:t>
            </a:r>
            <a:endParaRPr lang="en-GH" sz="4800" dirty="0"/>
          </a:p>
          <a:p>
            <a:pPr marL="685800" lvl="0" indent="-685800" algn="l">
              <a:buFontTx/>
              <a:buChar char="-"/>
            </a:pPr>
            <a:r>
              <a:rPr lang="en-US" sz="4800" dirty="0"/>
              <a:t>Use deep learning approaches</a:t>
            </a:r>
            <a:r>
              <a:rPr lang="en-GH" sz="4800" dirty="0"/>
              <a:t>, </a:t>
            </a:r>
            <a:r>
              <a:rPr lang="en-US" sz="4800" dirty="0"/>
              <a:t>p</a:t>
            </a:r>
            <a:r>
              <a:rPr lang="en-GH" sz="4800" dirty="0"/>
              <a:t>y</a:t>
            </a:r>
            <a:r>
              <a:rPr lang="en-US" sz="4800" dirty="0"/>
              <a:t>t</a:t>
            </a:r>
            <a:r>
              <a:rPr lang="en-GH" sz="4800" dirty="0"/>
              <a:t>o</a:t>
            </a:r>
            <a:r>
              <a:rPr lang="en-US" sz="4800" dirty="0"/>
              <a:t>r</a:t>
            </a:r>
            <a:r>
              <a:rPr lang="en-GH" sz="4800" dirty="0"/>
              <a:t>c</a:t>
            </a:r>
            <a:r>
              <a:rPr lang="en-US" sz="4800" dirty="0"/>
              <a:t>h and </a:t>
            </a:r>
            <a:r>
              <a:rPr lang="en-GH" sz="4800" dirty="0" err="1"/>
              <a:t>te</a:t>
            </a:r>
            <a:r>
              <a:rPr lang="en-US" sz="4800" dirty="0" err="1"/>
              <a:t>nsorFlow</a:t>
            </a:r>
            <a:r>
              <a:rPr lang="en-US" sz="4800" dirty="0"/>
              <a:t> </a:t>
            </a:r>
            <a:r>
              <a:rPr lang="en-US" sz="4800" dirty="0" err="1"/>
              <a:t>librar</a:t>
            </a:r>
            <a:r>
              <a:rPr lang="en-GH" sz="4800" dirty="0" err="1"/>
              <a:t>i</a:t>
            </a:r>
            <a:r>
              <a:rPr lang="en-US" sz="4800" dirty="0"/>
              <a:t>e</a:t>
            </a:r>
            <a:r>
              <a:rPr lang="en-GH" sz="4800" dirty="0"/>
              <a:t>s</a:t>
            </a:r>
            <a:r>
              <a:rPr lang="en-US" sz="4800" dirty="0"/>
              <a:t> to </a:t>
            </a:r>
            <a:r>
              <a:rPr lang="en-GH" sz="4800" dirty="0"/>
              <a:t>c</a:t>
            </a:r>
            <a:r>
              <a:rPr lang="en-US" sz="4800" dirty="0"/>
              <a:t>r</a:t>
            </a:r>
            <a:r>
              <a:rPr lang="en-GH" sz="4800" dirty="0"/>
              <a:t>e</a:t>
            </a:r>
            <a:r>
              <a:rPr lang="en-US" sz="4800" dirty="0"/>
              <a:t>a</a:t>
            </a:r>
            <a:r>
              <a:rPr lang="en-GH" sz="4800" dirty="0"/>
              <a:t>t</a:t>
            </a:r>
            <a:r>
              <a:rPr lang="en-US" sz="4800" dirty="0"/>
              <a:t>e a model</a:t>
            </a:r>
            <a:endParaRPr lang="en-GH" sz="4800" dirty="0"/>
          </a:p>
          <a:p>
            <a:pPr marL="685800" lvl="0" indent="-685800" algn="l">
              <a:buFontTx/>
              <a:buChar char="-"/>
            </a:pPr>
            <a:r>
              <a:rPr lang="en-GH" sz="4800" dirty="0"/>
              <a:t>Train the model</a:t>
            </a:r>
            <a:endParaRPr lang="en-US" sz="4800" dirty="0"/>
          </a:p>
          <a:p>
            <a:pPr marL="685800" lvl="0" indent="-685800" algn="l">
              <a:buFontTx/>
              <a:buChar char="-"/>
            </a:pPr>
            <a:r>
              <a:rPr lang="en-GH" sz="4800" dirty="0"/>
              <a:t>P</a:t>
            </a:r>
            <a:r>
              <a:rPr lang="en-US" sz="4800" dirty="0"/>
              <a:t>r</a:t>
            </a:r>
            <a:r>
              <a:rPr lang="en-GH" sz="4800" dirty="0"/>
              <a:t>edict the s</a:t>
            </a:r>
            <a:r>
              <a:rPr lang="en-US" sz="4800" dirty="0"/>
              <a:t>p</a:t>
            </a:r>
            <a:r>
              <a:rPr lang="en-GH" sz="4800" dirty="0"/>
              <a:t>e</a:t>
            </a:r>
            <a:r>
              <a:rPr lang="en-US" sz="4800" dirty="0"/>
              <a:t>e</a:t>
            </a:r>
            <a:r>
              <a:rPr lang="en-GH" sz="4800" dirty="0"/>
              <a:t>d </a:t>
            </a:r>
            <a:r>
              <a:rPr lang="en-US" sz="4800" dirty="0"/>
              <a:t>o</a:t>
            </a:r>
            <a:r>
              <a:rPr lang="en-GH" sz="4800" dirty="0"/>
              <a:t>f  a vehicle from </a:t>
            </a:r>
            <a:r>
              <a:rPr lang="en-US" sz="4800" dirty="0"/>
              <a:t>a</a:t>
            </a:r>
            <a:r>
              <a:rPr lang="en-GH" sz="4800" dirty="0"/>
              <a:t> </a:t>
            </a:r>
            <a:r>
              <a:rPr lang="en-US" sz="4800" dirty="0"/>
              <a:t>v</a:t>
            </a:r>
            <a:r>
              <a:rPr lang="en-GH" sz="4800" dirty="0"/>
              <a:t>e</a:t>
            </a:r>
            <a:r>
              <a:rPr lang="en-US" sz="4800" dirty="0"/>
              <a:t>h</a:t>
            </a:r>
            <a:r>
              <a:rPr lang="en-GH" sz="4800" dirty="0" err="1"/>
              <a:t>i</a:t>
            </a:r>
            <a:r>
              <a:rPr lang="en-US" sz="4800" dirty="0"/>
              <a:t>c</a:t>
            </a:r>
            <a:r>
              <a:rPr lang="en-GH" sz="4800" dirty="0"/>
              <a:t>le </a:t>
            </a:r>
            <a:r>
              <a:rPr lang="en-US" sz="4800" dirty="0"/>
              <a:t>d</a:t>
            </a:r>
            <a:r>
              <a:rPr lang="en-GH" sz="4800" dirty="0"/>
              <a:t>a</a:t>
            </a:r>
            <a:r>
              <a:rPr lang="en-US" sz="4800" dirty="0"/>
              <a:t>s</a:t>
            </a:r>
            <a:r>
              <a:rPr lang="en-GH" sz="4800" dirty="0"/>
              <a:t>h</a:t>
            </a:r>
            <a:r>
              <a:rPr lang="en-US" sz="4800" dirty="0"/>
              <a:t>b</a:t>
            </a:r>
            <a:r>
              <a:rPr lang="en-GH" sz="4800" dirty="0"/>
              <a:t>o</a:t>
            </a:r>
            <a:r>
              <a:rPr lang="en-US" sz="4800" dirty="0"/>
              <a:t>a</a:t>
            </a:r>
            <a:r>
              <a:rPr lang="en-GH" sz="4800" dirty="0"/>
              <a:t>r</a:t>
            </a:r>
            <a:r>
              <a:rPr lang="en-US" sz="4800" dirty="0"/>
              <a:t>d</a:t>
            </a:r>
            <a:r>
              <a:rPr lang="en-GH" sz="4800" dirty="0"/>
              <a:t> </a:t>
            </a:r>
            <a:r>
              <a:rPr lang="en-US" sz="4800" dirty="0"/>
              <a:t>c</a:t>
            </a:r>
            <a:r>
              <a:rPr lang="en-GH" sz="4800" dirty="0"/>
              <a:t>a</a:t>
            </a:r>
            <a:r>
              <a:rPr lang="en-US" sz="4800" dirty="0"/>
              <a:t>m</a:t>
            </a:r>
            <a:r>
              <a:rPr lang="en-GH" sz="4800" dirty="0"/>
              <a:t>e</a:t>
            </a:r>
            <a:r>
              <a:rPr lang="en-US" sz="4800" dirty="0"/>
              <a:t>r</a:t>
            </a:r>
            <a:r>
              <a:rPr lang="en-GH" sz="4800" dirty="0"/>
              <a:t>a video</a:t>
            </a:r>
            <a:r>
              <a:rPr lang="en-US" sz="4800" dirty="0"/>
              <a:t>.</a:t>
            </a:r>
            <a:endParaRPr lang="en-GH" sz="4800" dirty="0"/>
          </a:p>
          <a:p>
            <a:pPr marL="685800" lvl="0" indent="-685800" algn="l">
              <a:buFontTx/>
              <a:buChar char="-"/>
            </a:pPr>
            <a:r>
              <a:rPr lang="en-GH" sz="4800" dirty="0"/>
              <a:t>Document work done</a:t>
            </a:r>
            <a:endParaRPr lang="en-US" sz="4800" dirty="0"/>
          </a:p>
          <a:p>
            <a:pPr marL="0" marR="0" indent="0" algn="ctr" defTabSz="821531"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1" name="Очень крутой заголовок…">
            <a:extLst>
              <a:ext uri="{FF2B5EF4-FFF2-40B4-BE49-F238E27FC236}">
                <a16:creationId xmlns:a16="http://schemas.microsoft.com/office/drawing/2014/main" id="{C6F02543-CE5A-480C-8491-38EAE7E84D8A}"/>
              </a:ext>
            </a:extLst>
          </p:cNvPr>
          <p:cNvSpPr txBox="1"/>
          <p:nvPr/>
        </p:nvSpPr>
        <p:spPr>
          <a:xfrm>
            <a:off x="1211199" y="5027647"/>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Objective</a:t>
            </a:r>
            <a:endParaRPr lang="en-US" sz="7000" b="1" dirty="0">
              <a:solidFill>
                <a:srgbClr val="FF0000"/>
              </a:solidFill>
              <a:latin typeface="Arial Narrow" charset="0"/>
              <a:ea typeface="Arial Narrow" charset="0"/>
              <a:cs typeface="Arial Narrow" charset="0"/>
            </a:endParaRPr>
          </a:p>
        </p:txBody>
      </p:sp>
      <p:sp>
        <p:nvSpPr>
          <p:cNvPr id="1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BFFC79C5-42B6-4BC6-AB8F-D1E22529D713}"/>
              </a:ext>
            </a:extLst>
          </p:cNvPr>
          <p:cNvSpPr txBox="1"/>
          <p:nvPr/>
        </p:nvSpPr>
        <p:spPr>
          <a:xfrm>
            <a:off x="1363599" y="6144478"/>
            <a:ext cx="21506373" cy="1927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lvl="0" algn="l"/>
            <a:r>
              <a:rPr lang="en-US" sz="4800" dirty="0"/>
              <a:t>To increase the accuracy of estimating the speed of a moving car from video.</a:t>
            </a:r>
          </a:p>
        </p:txBody>
      </p:sp>
    </p:spTree>
    <p:extLst>
      <p:ext uri="{BB962C8B-B14F-4D97-AF65-F5344CB8AC3E}">
        <p14:creationId xmlns:p14="http://schemas.microsoft.com/office/powerpoint/2010/main" val="228882882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9</a:t>
            </a:fld>
            <a:endParaRPr lang="en-US" kern="1200">
              <a:solidFill>
                <a:srgbClr val="898989"/>
              </a:solidFill>
              <a:latin typeface="+mn-lt"/>
              <a:ea typeface="+mn-ea"/>
              <a:cs typeface="+mn-cs"/>
            </a:endParaRPr>
          </a:p>
        </p:txBody>
      </p:sp>
      <p:graphicFrame>
        <p:nvGraphicFramePr>
          <p:cNvPr id="6" name="Table 5">
            <a:extLst>
              <a:ext uri="{FF2B5EF4-FFF2-40B4-BE49-F238E27FC236}">
                <a16:creationId xmlns:a16="http://schemas.microsoft.com/office/drawing/2014/main" id="{7D0657B5-A853-42B4-A6FB-5A02B6F27792}"/>
              </a:ext>
            </a:extLst>
          </p:cNvPr>
          <p:cNvGraphicFramePr>
            <a:graphicFrameLocks noGrp="1"/>
          </p:cNvGraphicFramePr>
          <p:nvPr>
            <p:extLst>
              <p:ext uri="{D42A27DB-BD31-4B8C-83A1-F6EECF244321}">
                <p14:modId xmlns:p14="http://schemas.microsoft.com/office/powerpoint/2010/main" val="3380317024"/>
              </p:ext>
            </p:extLst>
          </p:nvPr>
        </p:nvGraphicFramePr>
        <p:xfrm>
          <a:off x="640078" y="6254496"/>
          <a:ext cx="22993644" cy="6774530"/>
        </p:xfrm>
        <a:graphic>
          <a:graphicData uri="http://schemas.openxmlformats.org/drawingml/2006/table">
            <a:tbl>
              <a:tblPr firstRow="1" firstCol="1" bandRow="1">
                <a:noFill/>
              </a:tblPr>
              <a:tblGrid>
                <a:gridCol w="5226757">
                  <a:extLst>
                    <a:ext uri="{9D8B030D-6E8A-4147-A177-3AD203B41FA5}">
                      <a16:colId xmlns:a16="http://schemas.microsoft.com/office/drawing/2014/main" val="2802948900"/>
                    </a:ext>
                  </a:extLst>
                </a:gridCol>
                <a:gridCol w="1637103">
                  <a:extLst>
                    <a:ext uri="{9D8B030D-6E8A-4147-A177-3AD203B41FA5}">
                      <a16:colId xmlns:a16="http://schemas.microsoft.com/office/drawing/2014/main" val="679645895"/>
                    </a:ext>
                  </a:extLst>
                </a:gridCol>
                <a:gridCol w="7855234">
                  <a:extLst>
                    <a:ext uri="{9D8B030D-6E8A-4147-A177-3AD203B41FA5}">
                      <a16:colId xmlns:a16="http://schemas.microsoft.com/office/drawing/2014/main" val="2731609831"/>
                    </a:ext>
                  </a:extLst>
                </a:gridCol>
                <a:gridCol w="8274550">
                  <a:extLst>
                    <a:ext uri="{9D8B030D-6E8A-4147-A177-3AD203B41FA5}">
                      <a16:colId xmlns:a16="http://schemas.microsoft.com/office/drawing/2014/main" val="1813789961"/>
                    </a:ext>
                  </a:extLst>
                </a:gridCol>
              </a:tblGrid>
              <a:tr h="1041764">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Technology</a:t>
                      </a:r>
                      <a:endParaRPr lang="en-US" sz="3300" b="1" i="0" u="none" strike="noStrike">
                        <a:solidFill>
                          <a:srgbClr val="FFFFFF"/>
                        </a:solidFill>
                        <a:effectLst/>
                        <a:latin typeface="Helvetica Light (Headings)"/>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Year</a:t>
                      </a:r>
                      <a:endParaRPr lang="en-US" sz="3300" b="1" i="0" u="none" strike="noStrike">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Advantages</a:t>
                      </a:r>
                      <a:endParaRPr lang="en-US" sz="3300" b="1" i="0" u="none" strike="noStrike" dirty="0">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3300" b="1" i="0" u="none" strike="noStrike">
                          <a:solidFill>
                            <a:srgbClr val="FFFFFF"/>
                          </a:solidFill>
                          <a:effectLst/>
                          <a:latin typeface="Helvetica Light (Headings)"/>
                          <a:ea typeface="Calibri" panose="020F0502020204030204" pitchFamily="34" charset="0"/>
                          <a:cs typeface="Calibri" panose="020F0502020204030204" pitchFamily="34" charset="0"/>
                        </a:rPr>
                        <a:t>Limitations</a:t>
                      </a:r>
                      <a:endParaRPr lang="en-US" sz="3300" b="1" i="0" u="none" strike="noStrike">
                        <a:solidFill>
                          <a:srgbClr val="FFFFFF"/>
                        </a:solidFill>
                        <a:effectLst/>
                        <a:latin typeface="Helvetica Light (Headings)"/>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480903319"/>
                  </a:ext>
                </a:extLst>
              </a:tr>
              <a:tr h="2866383">
                <a:tc>
                  <a:txBody>
                    <a:bodyPr/>
                    <a:lstStyle/>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Determining optical flow. Artificial intelligence, Horn, B. K., &amp; </a:t>
                      </a: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Schunck</a:t>
                      </a: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[7]</a:t>
                      </a: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1981</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Y</a:t>
                      </a:r>
                      <a:r>
                        <a:rPr lang="en-US" sz="3300" b="0" i="0" u="none" strike="noStrike" dirty="0" err="1">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ields</a:t>
                      </a: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 a high density of flow vectors, i.e. the flow information missing in inner parts of homogeneous objects is filled in from the motion boundaries</a:t>
                      </a: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C</a:t>
                      </a:r>
                      <a:r>
                        <a:rPr lang="en-US" sz="3300" b="0" i="0" u="none" strike="noStrike" dirty="0" err="1">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omplex</a:t>
                      </a: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 and computationally expensive in real-time applications. It is more sensitive to noise than local methods</a:t>
                      </a:r>
                    </a:p>
                  </a:txBody>
                  <a:tcPr marL="319652" marR="191791" marT="191791" marB="191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226763255"/>
                  </a:ext>
                </a:extLst>
              </a:tr>
              <a:tr h="2866383">
                <a:tc>
                  <a:txBody>
                    <a:bodyPr/>
                    <a:lstStyle/>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Lucas </a:t>
                      </a:r>
                      <a:r>
                        <a:rPr lang="en-US" sz="3300" b="1" i="0" u="none" strike="noStrike" dirty="0" err="1">
                          <a:solidFill>
                            <a:srgbClr val="FFFFFF"/>
                          </a:solidFill>
                          <a:effectLst/>
                          <a:latin typeface="Helvetica Light (Headings)"/>
                          <a:ea typeface="Calibri" panose="020F0502020204030204" pitchFamily="34" charset="0"/>
                          <a:cs typeface="Calibri" panose="020F0502020204030204" pitchFamily="34" charset="0"/>
                        </a:rPr>
                        <a:t>Kanade</a:t>
                      </a: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 method </a:t>
                      </a:r>
                    </a:p>
                    <a:p>
                      <a:pPr algn="l" fontAlgn="t">
                        <a:lnSpc>
                          <a:spcPct val="107000"/>
                        </a:lnSpc>
                        <a:spcBef>
                          <a:spcPts val="0"/>
                        </a:spcBef>
                        <a:spcAft>
                          <a:spcPts val="0"/>
                        </a:spcAft>
                      </a:pPr>
                      <a:r>
                        <a:rPr lang="en-US" sz="3300" b="1" i="0" u="none" strike="noStrike" dirty="0">
                          <a:solidFill>
                            <a:srgbClr val="FFFFFF"/>
                          </a:solidFill>
                          <a:effectLst/>
                          <a:latin typeface="Helvetica Light (Headings)"/>
                          <a:ea typeface="Calibri" panose="020F0502020204030204" pitchFamily="34" charset="0"/>
                          <a:cs typeface="Calibri" panose="020F0502020204030204" pitchFamily="34" charset="0"/>
                        </a:rPr>
                        <a:t>regarding image patches and an affine model for the flow field [6]</a:t>
                      </a: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1981</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GH"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V</a:t>
                      </a:r>
                      <a:r>
                        <a:rPr lang="en-US" sz="3300" b="0" i="0" u="none" strike="noStrike" dirty="0" err="1">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ery</a:t>
                      </a: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 fast calculation and accurate time derivatives</a:t>
                      </a: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US" sz="3300" b="0" i="0" u="none" strike="noStrike" dirty="0">
                          <a:solidFill>
                            <a:schemeClr val="tx1">
                              <a:lumMod val="85000"/>
                              <a:lumOff val="15000"/>
                            </a:schemeClr>
                          </a:solidFill>
                          <a:effectLst/>
                          <a:latin typeface="Helvetica Light (Headings)"/>
                          <a:ea typeface="Calibri" panose="020F0502020204030204" pitchFamily="34" charset="0"/>
                          <a:cs typeface="Calibri" panose="020F0502020204030204" pitchFamily="34" charset="0"/>
                        </a:rPr>
                        <a:t>Manually tune all parameters, hence low scalability and errors on boundaries of moving object</a:t>
                      </a:r>
                      <a:endParaRPr lang="en-US" sz="3300" b="0" i="0" u="none" strike="noStrike" dirty="0">
                        <a:solidFill>
                          <a:schemeClr val="tx1">
                            <a:lumMod val="85000"/>
                            <a:lumOff val="15000"/>
                          </a:schemeClr>
                        </a:solidFill>
                        <a:effectLst/>
                        <a:latin typeface="Helvetica Light (Headings)"/>
                      </a:endParaRPr>
                    </a:p>
                  </a:txBody>
                  <a:tcPr marL="319652" marR="191791" marT="191791" marB="19179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054304893"/>
                  </a:ext>
                </a:extLst>
              </a:tr>
            </a:tbl>
          </a:graphicData>
        </a:graphic>
      </p:graphicFrame>
      <p:sp>
        <p:nvSpPr>
          <p:cNvPr id="8" name="Заголовок основного текста">
            <a:extLst>
              <a:ext uri="{FF2B5EF4-FFF2-40B4-BE49-F238E27FC236}">
                <a16:creationId xmlns:a16="http://schemas.microsoft.com/office/drawing/2014/main" id="{2BF8E2B0-2998-499C-A87F-5134AA74E566}"/>
              </a:ext>
            </a:extLst>
          </p:cNvPr>
          <p:cNvSpPr txBox="1"/>
          <p:nvPr/>
        </p:nvSpPr>
        <p:spPr>
          <a:xfrm>
            <a:off x="1147762" y="4798239"/>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dirty="0"/>
              <a:t>Traditional Methods</a:t>
            </a:r>
          </a:p>
        </p:txBody>
      </p:sp>
    </p:spTree>
    <p:extLst>
      <p:ext uri="{BB962C8B-B14F-4D97-AF65-F5344CB8AC3E}">
        <p14:creationId xmlns:p14="http://schemas.microsoft.com/office/powerpoint/2010/main" val="183892207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0DBAA482A684204793E06FC7E0AFAD14" ma:contentTypeVersion="6" ma:contentTypeDescription="Создание документа." ma:contentTypeScope="" ma:versionID="c75c8e2ec7d79cf5fd218d5e596aafb0">
  <xsd:schema xmlns:xsd="http://www.w3.org/2001/XMLSchema" xmlns:xs="http://www.w3.org/2001/XMLSchema" xmlns:p="http://schemas.microsoft.com/office/2006/metadata/properties" xmlns:ns3="c866f390-f2b6-40cc-afc1-5d4fd229ae6a" targetNamespace="http://schemas.microsoft.com/office/2006/metadata/properties" ma:root="true" ma:fieldsID="cfe7d2e3f31ad5333e420750ed364781" ns3:_="">
    <xsd:import namespace="c866f390-f2b6-40cc-afc1-5d4fd229ae6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66f390-f2b6-40cc-afc1-5d4fd229ae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C7A50E-9310-4077-AAF5-C1D0BBD35A94}">
  <ds:schemaRefs>
    <ds:schemaRef ds:uri="http://schemas.microsoft.com/sharepoint/v3/contenttype/forms"/>
  </ds:schemaRefs>
</ds:datastoreItem>
</file>

<file path=customXml/itemProps2.xml><?xml version="1.0" encoding="utf-8"?>
<ds:datastoreItem xmlns:ds="http://schemas.openxmlformats.org/officeDocument/2006/customXml" ds:itemID="{865FC44F-5AAA-425D-B3BE-AC2A22B3EF6C}">
  <ds:schemaRefs>
    <ds:schemaRef ds:uri="c866f390-f2b6-40cc-afc1-5d4fd229ae6a"/>
    <ds:schemaRef ds:uri="http://purl.org/dc/elements/1.1/"/>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DA2A47B3-0DD8-4AFF-825E-78743D592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66f390-f2b6-40cc-afc1-5d4fd229a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1748</TotalTime>
  <Words>2596</Words>
  <Application>Microsoft Office PowerPoint</Application>
  <PresentationFormat>Custom</PresentationFormat>
  <Paragraphs>218</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Narrow</vt:lpstr>
      <vt:lpstr>Calibri</vt:lpstr>
      <vt:lpstr>Helvetica</vt:lpstr>
      <vt:lpstr>Helvetica Light</vt:lpstr>
      <vt:lpstr>Helvetica Light (Headings)</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Afriyie Attakorah</dc:creator>
  <cp:lastModifiedBy>Joseph Afriyie Attakorah</cp:lastModifiedBy>
  <cp:revision>43</cp:revision>
  <dcterms:created xsi:type="dcterms:W3CDTF">2020-02-13T08:21:13Z</dcterms:created>
  <dcterms:modified xsi:type="dcterms:W3CDTF">2020-04-25T05:28:35Z</dcterms:modified>
</cp:coreProperties>
</file>